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7" r:id="rId3"/>
    <p:sldId id="275" r:id="rId4"/>
    <p:sldId id="258" r:id="rId5"/>
    <p:sldId id="270" r:id="rId6"/>
    <p:sldId id="273" r:id="rId7"/>
    <p:sldId id="271" r:id="rId8"/>
    <p:sldId id="272" r:id="rId9"/>
    <p:sldId id="259" r:id="rId10"/>
    <p:sldId id="276" r:id="rId11"/>
    <p:sldId id="261" r:id="rId12"/>
    <p:sldId id="274" r:id="rId13"/>
    <p:sldId id="263" r:id="rId14"/>
    <p:sldId id="262" r:id="rId15"/>
    <p:sldId id="260" r:id="rId16"/>
    <p:sldId id="277" r:id="rId17"/>
    <p:sldId id="264" r:id="rId18"/>
    <p:sldId id="265" r:id="rId19"/>
    <p:sldId id="266" r:id="rId20"/>
    <p:sldId id="267" r:id="rId21"/>
    <p:sldId id="26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3D857F-7EAD-7A4A-84BB-9B5B990F1AE4}" v="721" dt="2023-11-07T20:49:23.598"/>
    <p1510:client id="{CA126785-4278-4B93-9538-28574AF54EFB}" v="3142" dt="2023-11-07T02:05:37.1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19"/>
  </p:normalViewPr>
  <p:slideViewPr>
    <p:cSldViewPr snapToGrid="0">
      <p:cViewPr varScale="1">
        <p:scale>
          <a:sx n="148" d="100"/>
          <a:sy n="148" d="100"/>
        </p:scale>
        <p:origin x="10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72BC03-7D60-45B1-96FD-4978421499C7}"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CDD99D1-9618-4719-8EA4-3D15187E1BB3}">
      <dgm:prSet/>
      <dgm:spPr/>
      <dgm:t>
        <a:bodyPr/>
        <a:lstStyle/>
        <a:p>
          <a:pPr>
            <a:defRPr b="1"/>
          </a:pPr>
          <a:r>
            <a:rPr lang="en-US"/>
            <a:t>Trends</a:t>
          </a:r>
        </a:p>
      </dgm:t>
    </dgm:pt>
    <dgm:pt modelId="{349C5705-687E-4FEE-A288-3FD82E7C3AC4}" type="parTrans" cxnId="{40A5FD74-B8E8-4720-8BE0-45E06666DFD8}">
      <dgm:prSet/>
      <dgm:spPr/>
      <dgm:t>
        <a:bodyPr/>
        <a:lstStyle/>
        <a:p>
          <a:endParaRPr lang="en-US"/>
        </a:p>
      </dgm:t>
    </dgm:pt>
    <dgm:pt modelId="{BE2E83A4-860C-481C-B984-7BAC5D793ED4}" type="sibTrans" cxnId="{40A5FD74-B8E8-4720-8BE0-45E06666DFD8}">
      <dgm:prSet/>
      <dgm:spPr/>
      <dgm:t>
        <a:bodyPr/>
        <a:lstStyle/>
        <a:p>
          <a:endParaRPr lang="en-US"/>
        </a:p>
      </dgm:t>
    </dgm:pt>
    <dgm:pt modelId="{1DF742ED-7E1A-4107-BEC1-5F56BE6B93C9}">
      <dgm:prSet/>
      <dgm:spPr/>
      <dgm:t>
        <a:bodyPr/>
        <a:lstStyle/>
        <a:p>
          <a:pPr>
            <a:buFont typeface="Arial" panose="020B0604020202020204" pitchFamily="34" charset="0"/>
            <a:buNone/>
          </a:pPr>
          <a:r>
            <a:rPr lang="en-US"/>
            <a:t>Poverty has sustained for the past 50ish years but is beginning to slowly rise</a:t>
          </a:r>
        </a:p>
      </dgm:t>
    </dgm:pt>
    <dgm:pt modelId="{3C187198-9D73-4004-A83C-D4286F8279F4}" type="parTrans" cxnId="{D7CD5B5D-0000-435C-A878-EA6E0E43B984}">
      <dgm:prSet/>
      <dgm:spPr/>
      <dgm:t>
        <a:bodyPr/>
        <a:lstStyle/>
        <a:p>
          <a:endParaRPr lang="en-US"/>
        </a:p>
      </dgm:t>
    </dgm:pt>
    <dgm:pt modelId="{AEF32356-D2E0-493A-B42D-E207BC444E23}" type="sibTrans" cxnId="{D7CD5B5D-0000-435C-A878-EA6E0E43B984}">
      <dgm:prSet/>
      <dgm:spPr/>
      <dgm:t>
        <a:bodyPr/>
        <a:lstStyle/>
        <a:p>
          <a:endParaRPr lang="en-US"/>
        </a:p>
      </dgm:t>
    </dgm:pt>
    <dgm:pt modelId="{FF43463B-312A-42D0-AAB8-9A919AD22FBB}">
      <dgm:prSet/>
      <dgm:spPr/>
      <dgm:t>
        <a:bodyPr/>
        <a:lstStyle/>
        <a:p>
          <a:pPr>
            <a:buFont typeface="Arial" panose="020B0604020202020204" pitchFamily="34" charset="0"/>
            <a:buNone/>
          </a:pPr>
          <a:r>
            <a:rPr lang="en-US"/>
            <a:t>Flooding events have consistently increased in the past 25 years</a:t>
          </a:r>
        </a:p>
      </dgm:t>
    </dgm:pt>
    <dgm:pt modelId="{FDC722C8-E127-4698-B4B4-01AA3CB6A864}" type="parTrans" cxnId="{C89FAEF6-D68E-4630-B482-FC378B09ADCF}">
      <dgm:prSet/>
      <dgm:spPr/>
      <dgm:t>
        <a:bodyPr/>
        <a:lstStyle/>
        <a:p>
          <a:endParaRPr lang="en-US"/>
        </a:p>
      </dgm:t>
    </dgm:pt>
    <dgm:pt modelId="{242E84E3-730B-4690-9642-721560DB10FF}" type="sibTrans" cxnId="{C89FAEF6-D68E-4630-B482-FC378B09ADCF}">
      <dgm:prSet/>
      <dgm:spPr/>
      <dgm:t>
        <a:bodyPr/>
        <a:lstStyle/>
        <a:p>
          <a:endParaRPr lang="en-US"/>
        </a:p>
      </dgm:t>
    </dgm:pt>
    <dgm:pt modelId="{1F3A7A7F-D47E-4D27-B409-75F82E04544C}">
      <dgm:prSet/>
      <dgm:spPr/>
      <dgm:t>
        <a:bodyPr/>
        <a:lstStyle/>
        <a:p>
          <a:pPr>
            <a:defRPr b="1"/>
          </a:pPr>
          <a:r>
            <a:rPr lang="en-US"/>
            <a:t>Hot spots to look out for</a:t>
          </a:r>
        </a:p>
      </dgm:t>
    </dgm:pt>
    <dgm:pt modelId="{90AC414B-BE3B-4F6C-AA7F-FE79A116F9A2}" type="parTrans" cxnId="{DD472E27-8C3C-4CD0-B9FD-3BF89F38236F}">
      <dgm:prSet/>
      <dgm:spPr/>
      <dgm:t>
        <a:bodyPr/>
        <a:lstStyle/>
        <a:p>
          <a:endParaRPr lang="en-US"/>
        </a:p>
      </dgm:t>
    </dgm:pt>
    <dgm:pt modelId="{F0837058-2C79-4CBA-BD97-EA1DC738D3F9}" type="sibTrans" cxnId="{DD472E27-8C3C-4CD0-B9FD-3BF89F38236F}">
      <dgm:prSet/>
      <dgm:spPr/>
      <dgm:t>
        <a:bodyPr/>
        <a:lstStyle/>
        <a:p>
          <a:endParaRPr lang="en-US"/>
        </a:p>
      </dgm:t>
    </dgm:pt>
    <dgm:pt modelId="{8F7B588B-5AD2-4871-AFD0-388719CFCCD7}">
      <dgm:prSet/>
      <dgm:spPr/>
      <dgm:t>
        <a:bodyPr/>
        <a:lstStyle/>
        <a:p>
          <a:r>
            <a:rPr lang="en-US"/>
            <a:t>Iowa has experience enormous change in the amount and damage of floods</a:t>
          </a:r>
        </a:p>
      </dgm:t>
    </dgm:pt>
    <dgm:pt modelId="{A1130E47-EAD8-49B4-AF75-8402EF1F2D70}" type="parTrans" cxnId="{F3C474A3-BECB-4ABD-A4B1-A7FAB4F89173}">
      <dgm:prSet/>
      <dgm:spPr/>
      <dgm:t>
        <a:bodyPr/>
        <a:lstStyle/>
        <a:p>
          <a:endParaRPr lang="en-US"/>
        </a:p>
      </dgm:t>
    </dgm:pt>
    <dgm:pt modelId="{CFE81E51-171D-4AD0-95A2-10551320BAD2}" type="sibTrans" cxnId="{F3C474A3-BECB-4ABD-A4B1-A7FAB4F89173}">
      <dgm:prSet/>
      <dgm:spPr/>
      <dgm:t>
        <a:bodyPr/>
        <a:lstStyle/>
        <a:p>
          <a:endParaRPr lang="en-US"/>
        </a:p>
      </dgm:t>
    </dgm:pt>
    <dgm:pt modelId="{F5AE9FAC-83E2-4BC9-989B-C53234B85D87}">
      <dgm:prSet/>
      <dgm:spPr/>
      <dgm:t>
        <a:bodyPr/>
        <a:lstStyle/>
        <a:p>
          <a:r>
            <a:rPr lang="en-US"/>
            <a:t>They have not had to deal with this in the past and may be less prepared</a:t>
          </a:r>
        </a:p>
      </dgm:t>
    </dgm:pt>
    <dgm:pt modelId="{69B4A00F-D406-4172-A001-BD238E3C1532}" type="parTrans" cxnId="{EB165D38-F938-42E9-BA18-60DD97A7FCCD}">
      <dgm:prSet/>
      <dgm:spPr/>
      <dgm:t>
        <a:bodyPr/>
        <a:lstStyle/>
        <a:p>
          <a:endParaRPr lang="en-US"/>
        </a:p>
      </dgm:t>
    </dgm:pt>
    <dgm:pt modelId="{D3A7A562-5F67-443C-897A-C411CABC3791}" type="sibTrans" cxnId="{EB165D38-F938-42E9-BA18-60DD97A7FCCD}">
      <dgm:prSet/>
      <dgm:spPr/>
      <dgm:t>
        <a:bodyPr/>
        <a:lstStyle/>
        <a:p>
          <a:endParaRPr lang="en-US"/>
        </a:p>
      </dgm:t>
    </dgm:pt>
    <dgm:pt modelId="{9F3A9A75-C42B-487B-8E23-FFFBDAA27713}">
      <dgm:prSet/>
      <dgm:spPr/>
      <dgm:t>
        <a:bodyPr/>
        <a:lstStyle/>
        <a:p>
          <a:r>
            <a:rPr lang="en-US"/>
            <a:t>Areas with high poverty such practically the south east of the country are also seeing an increase in flood frequency and intensity. They will have less means to deal with the damages.</a:t>
          </a:r>
        </a:p>
      </dgm:t>
    </dgm:pt>
    <dgm:pt modelId="{87405762-A0E1-4C06-B233-983B0F0C3866}" type="parTrans" cxnId="{BB94BDA6-EA44-4993-9B41-777B178D967A}">
      <dgm:prSet/>
      <dgm:spPr/>
      <dgm:t>
        <a:bodyPr/>
        <a:lstStyle/>
        <a:p>
          <a:endParaRPr lang="en-US"/>
        </a:p>
      </dgm:t>
    </dgm:pt>
    <dgm:pt modelId="{A9252D6E-2F7D-486B-95C2-4527D433B22F}" type="sibTrans" cxnId="{BB94BDA6-EA44-4993-9B41-777B178D967A}">
      <dgm:prSet/>
      <dgm:spPr/>
      <dgm:t>
        <a:bodyPr/>
        <a:lstStyle/>
        <a:p>
          <a:endParaRPr lang="en-US"/>
        </a:p>
      </dgm:t>
    </dgm:pt>
    <dgm:pt modelId="{9B88156E-77E0-4F85-BEE9-E931D030D748}" type="pres">
      <dgm:prSet presAssocID="{6C72BC03-7D60-45B1-96FD-4978421499C7}" presName="root" presStyleCnt="0">
        <dgm:presLayoutVars>
          <dgm:dir/>
          <dgm:resizeHandles val="exact"/>
        </dgm:presLayoutVars>
      </dgm:prSet>
      <dgm:spPr/>
    </dgm:pt>
    <dgm:pt modelId="{7AAD955F-50F6-4867-A228-B0BF7FAF8406}" type="pres">
      <dgm:prSet presAssocID="{6CDD99D1-9618-4719-8EA4-3D15187E1BB3}" presName="compNode" presStyleCnt="0"/>
      <dgm:spPr/>
    </dgm:pt>
    <dgm:pt modelId="{79476C65-17FA-4F31-9FF2-6B7B6DF37D92}" type="pres">
      <dgm:prSet presAssocID="{6CDD99D1-9618-4719-8EA4-3D15187E1BB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46E7FC03-736B-423B-9162-3AAD0AE18272}" type="pres">
      <dgm:prSet presAssocID="{6CDD99D1-9618-4719-8EA4-3D15187E1BB3}" presName="iconSpace" presStyleCnt="0"/>
      <dgm:spPr/>
    </dgm:pt>
    <dgm:pt modelId="{53E5F47B-52D0-4F39-AE48-8DD37D6600DD}" type="pres">
      <dgm:prSet presAssocID="{6CDD99D1-9618-4719-8EA4-3D15187E1BB3}" presName="parTx" presStyleLbl="revTx" presStyleIdx="0" presStyleCnt="4">
        <dgm:presLayoutVars>
          <dgm:chMax val="0"/>
          <dgm:chPref val="0"/>
        </dgm:presLayoutVars>
      </dgm:prSet>
      <dgm:spPr/>
    </dgm:pt>
    <dgm:pt modelId="{52B52BA1-B764-4D04-8C5B-D7C66C0EB76D}" type="pres">
      <dgm:prSet presAssocID="{6CDD99D1-9618-4719-8EA4-3D15187E1BB3}" presName="txSpace" presStyleCnt="0"/>
      <dgm:spPr/>
    </dgm:pt>
    <dgm:pt modelId="{BC39C6D4-C715-45F7-8D39-704CACCD6502}" type="pres">
      <dgm:prSet presAssocID="{6CDD99D1-9618-4719-8EA4-3D15187E1BB3}" presName="desTx" presStyleLbl="revTx" presStyleIdx="1" presStyleCnt="4">
        <dgm:presLayoutVars/>
      </dgm:prSet>
      <dgm:spPr/>
    </dgm:pt>
    <dgm:pt modelId="{670B6272-8935-4A84-B312-4657795E5503}" type="pres">
      <dgm:prSet presAssocID="{BE2E83A4-860C-481C-B984-7BAC5D793ED4}" presName="sibTrans" presStyleCnt="0"/>
      <dgm:spPr/>
    </dgm:pt>
    <dgm:pt modelId="{37D543ED-FAF9-4753-B059-63A0B8222AF8}" type="pres">
      <dgm:prSet presAssocID="{1F3A7A7F-D47E-4D27-B409-75F82E04544C}" presName="compNode" presStyleCnt="0"/>
      <dgm:spPr/>
    </dgm:pt>
    <dgm:pt modelId="{CB5222C5-1822-41FD-A2C6-F3920D82320E}" type="pres">
      <dgm:prSet presAssocID="{1F3A7A7F-D47E-4D27-B409-75F82E04544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iny scene"/>
        </a:ext>
      </dgm:extLst>
    </dgm:pt>
    <dgm:pt modelId="{637E73C5-D3BB-4AA0-90E1-211F537D1146}" type="pres">
      <dgm:prSet presAssocID="{1F3A7A7F-D47E-4D27-B409-75F82E04544C}" presName="iconSpace" presStyleCnt="0"/>
      <dgm:spPr/>
    </dgm:pt>
    <dgm:pt modelId="{493C71FC-2B1B-4D4B-939D-4D4BB04A3311}" type="pres">
      <dgm:prSet presAssocID="{1F3A7A7F-D47E-4D27-B409-75F82E04544C}" presName="parTx" presStyleLbl="revTx" presStyleIdx="2" presStyleCnt="4">
        <dgm:presLayoutVars>
          <dgm:chMax val="0"/>
          <dgm:chPref val="0"/>
        </dgm:presLayoutVars>
      </dgm:prSet>
      <dgm:spPr/>
    </dgm:pt>
    <dgm:pt modelId="{EAC7239B-6DAC-433F-880C-5C6D37C0E9F9}" type="pres">
      <dgm:prSet presAssocID="{1F3A7A7F-D47E-4D27-B409-75F82E04544C}" presName="txSpace" presStyleCnt="0"/>
      <dgm:spPr/>
    </dgm:pt>
    <dgm:pt modelId="{DD22AE92-7AE1-4E5F-AE34-7133F795972E}" type="pres">
      <dgm:prSet presAssocID="{1F3A7A7F-D47E-4D27-B409-75F82E04544C}" presName="desTx" presStyleLbl="revTx" presStyleIdx="3" presStyleCnt="4">
        <dgm:presLayoutVars/>
      </dgm:prSet>
      <dgm:spPr/>
    </dgm:pt>
  </dgm:ptLst>
  <dgm:cxnLst>
    <dgm:cxn modelId="{1CB63A12-83F9-4D17-961A-E40D14933BEF}" type="presOf" srcId="{1F3A7A7F-D47E-4D27-B409-75F82E04544C}" destId="{493C71FC-2B1B-4D4B-939D-4D4BB04A3311}" srcOrd="0" destOrd="0" presId="urn:microsoft.com/office/officeart/2018/2/layout/IconLabelDescriptionList"/>
    <dgm:cxn modelId="{DD472E27-8C3C-4CD0-B9FD-3BF89F38236F}" srcId="{6C72BC03-7D60-45B1-96FD-4978421499C7}" destId="{1F3A7A7F-D47E-4D27-B409-75F82E04544C}" srcOrd="1" destOrd="0" parTransId="{90AC414B-BE3B-4F6C-AA7F-FE79A116F9A2}" sibTransId="{F0837058-2C79-4CBA-BD97-EA1DC738D3F9}"/>
    <dgm:cxn modelId="{10A90E2A-AF3C-4320-8BF8-04B37055945C}" type="presOf" srcId="{F5AE9FAC-83E2-4BC9-989B-C53234B85D87}" destId="{DD22AE92-7AE1-4E5F-AE34-7133F795972E}" srcOrd="0" destOrd="1" presId="urn:microsoft.com/office/officeart/2018/2/layout/IconLabelDescriptionList"/>
    <dgm:cxn modelId="{EB165D38-F938-42E9-BA18-60DD97A7FCCD}" srcId="{1F3A7A7F-D47E-4D27-B409-75F82E04544C}" destId="{F5AE9FAC-83E2-4BC9-989B-C53234B85D87}" srcOrd="1" destOrd="0" parTransId="{69B4A00F-D406-4172-A001-BD238E3C1532}" sibTransId="{D3A7A562-5F67-443C-897A-C411CABC3791}"/>
    <dgm:cxn modelId="{303C085A-82E7-4B30-A8EA-8C60C365F002}" type="presOf" srcId="{8F7B588B-5AD2-4871-AFD0-388719CFCCD7}" destId="{DD22AE92-7AE1-4E5F-AE34-7133F795972E}" srcOrd="0" destOrd="0" presId="urn:microsoft.com/office/officeart/2018/2/layout/IconLabelDescriptionList"/>
    <dgm:cxn modelId="{D7CD5B5D-0000-435C-A878-EA6E0E43B984}" srcId="{6CDD99D1-9618-4719-8EA4-3D15187E1BB3}" destId="{1DF742ED-7E1A-4107-BEC1-5F56BE6B93C9}" srcOrd="0" destOrd="0" parTransId="{3C187198-9D73-4004-A83C-D4286F8279F4}" sibTransId="{AEF32356-D2E0-493A-B42D-E207BC444E23}"/>
    <dgm:cxn modelId="{40A5FD74-B8E8-4720-8BE0-45E06666DFD8}" srcId="{6C72BC03-7D60-45B1-96FD-4978421499C7}" destId="{6CDD99D1-9618-4719-8EA4-3D15187E1BB3}" srcOrd="0" destOrd="0" parTransId="{349C5705-687E-4FEE-A288-3FD82E7C3AC4}" sibTransId="{BE2E83A4-860C-481C-B984-7BAC5D793ED4}"/>
    <dgm:cxn modelId="{3278CB8F-C6B7-4AB9-852E-0ABAA5059748}" type="presOf" srcId="{9F3A9A75-C42B-487B-8E23-FFFBDAA27713}" destId="{DD22AE92-7AE1-4E5F-AE34-7133F795972E}" srcOrd="0" destOrd="2" presId="urn:microsoft.com/office/officeart/2018/2/layout/IconLabelDescriptionList"/>
    <dgm:cxn modelId="{F9D5879C-C8D0-4D7D-A8EA-F1D0E3355B93}" type="presOf" srcId="{6C72BC03-7D60-45B1-96FD-4978421499C7}" destId="{9B88156E-77E0-4F85-BEE9-E931D030D748}" srcOrd="0" destOrd="0" presId="urn:microsoft.com/office/officeart/2018/2/layout/IconLabelDescriptionList"/>
    <dgm:cxn modelId="{F3C474A3-BECB-4ABD-A4B1-A7FAB4F89173}" srcId="{1F3A7A7F-D47E-4D27-B409-75F82E04544C}" destId="{8F7B588B-5AD2-4871-AFD0-388719CFCCD7}" srcOrd="0" destOrd="0" parTransId="{A1130E47-EAD8-49B4-AF75-8402EF1F2D70}" sibTransId="{CFE81E51-171D-4AD0-95A2-10551320BAD2}"/>
    <dgm:cxn modelId="{BB94BDA6-EA44-4993-9B41-777B178D967A}" srcId="{1F3A7A7F-D47E-4D27-B409-75F82E04544C}" destId="{9F3A9A75-C42B-487B-8E23-FFFBDAA27713}" srcOrd="2" destOrd="0" parTransId="{87405762-A0E1-4C06-B233-983B0F0C3866}" sibTransId="{A9252D6E-2F7D-486B-95C2-4527D433B22F}"/>
    <dgm:cxn modelId="{FAD4A2A9-A592-49D8-9F3A-73C4F7A65EC0}" type="presOf" srcId="{FF43463B-312A-42D0-AAB8-9A919AD22FBB}" destId="{BC39C6D4-C715-45F7-8D39-704CACCD6502}" srcOrd="0" destOrd="1" presId="urn:microsoft.com/office/officeart/2018/2/layout/IconLabelDescriptionList"/>
    <dgm:cxn modelId="{9ED552C7-30B6-4779-810C-1F7E2F278EBA}" type="presOf" srcId="{6CDD99D1-9618-4719-8EA4-3D15187E1BB3}" destId="{53E5F47B-52D0-4F39-AE48-8DD37D6600DD}" srcOrd="0" destOrd="0" presId="urn:microsoft.com/office/officeart/2018/2/layout/IconLabelDescriptionList"/>
    <dgm:cxn modelId="{653C73E8-7D5C-4B85-A320-546571606A9F}" type="presOf" srcId="{1DF742ED-7E1A-4107-BEC1-5F56BE6B93C9}" destId="{BC39C6D4-C715-45F7-8D39-704CACCD6502}" srcOrd="0" destOrd="0" presId="urn:microsoft.com/office/officeart/2018/2/layout/IconLabelDescriptionList"/>
    <dgm:cxn modelId="{C89FAEF6-D68E-4630-B482-FC378B09ADCF}" srcId="{6CDD99D1-9618-4719-8EA4-3D15187E1BB3}" destId="{FF43463B-312A-42D0-AAB8-9A919AD22FBB}" srcOrd="1" destOrd="0" parTransId="{FDC722C8-E127-4698-B4B4-01AA3CB6A864}" sibTransId="{242E84E3-730B-4690-9642-721560DB10FF}"/>
    <dgm:cxn modelId="{B6CA65E9-48B8-493A-8577-090BA397CC3D}" type="presParOf" srcId="{9B88156E-77E0-4F85-BEE9-E931D030D748}" destId="{7AAD955F-50F6-4867-A228-B0BF7FAF8406}" srcOrd="0" destOrd="0" presId="urn:microsoft.com/office/officeart/2018/2/layout/IconLabelDescriptionList"/>
    <dgm:cxn modelId="{D51AD6D7-10BC-401B-82BB-D9F021DD645A}" type="presParOf" srcId="{7AAD955F-50F6-4867-A228-B0BF7FAF8406}" destId="{79476C65-17FA-4F31-9FF2-6B7B6DF37D92}" srcOrd="0" destOrd="0" presId="urn:microsoft.com/office/officeart/2018/2/layout/IconLabelDescriptionList"/>
    <dgm:cxn modelId="{3CC495E1-464E-4A19-B3DB-F406B6D16293}" type="presParOf" srcId="{7AAD955F-50F6-4867-A228-B0BF7FAF8406}" destId="{46E7FC03-736B-423B-9162-3AAD0AE18272}" srcOrd="1" destOrd="0" presId="urn:microsoft.com/office/officeart/2018/2/layout/IconLabelDescriptionList"/>
    <dgm:cxn modelId="{5B64C3D1-39E4-4E22-A129-E57B95464BD5}" type="presParOf" srcId="{7AAD955F-50F6-4867-A228-B0BF7FAF8406}" destId="{53E5F47B-52D0-4F39-AE48-8DD37D6600DD}" srcOrd="2" destOrd="0" presId="urn:microsoft.com/office/officeart/2018/2/layout/IconLabelDescriptionList"/>
    <dgm:cxn modelId="{7CBA45D3-F645-4D6F-B78D-F86D6C4BA295}" type="presParOf" srcId="{7AAD955F-50F6-4867-A228-B0BF7FAF8406}" destId="{52B52BA1-B764-4D04-8C5B-D7C66C0EB76D}" srcOrd="3" destOrd="0" presId="urn:microsoft.com/office/officeart/2018/2/layout/IconLabelDescriptionList"/>
    <dgm:cxn modelId="{3EAC5D00-3EA2-4EFE-9462-90C878652649}" type="presParOf" srcId="{7AAD955F-50F6-4867-A228-B0BF7FAF8406}" destId="{BC39C6D4-C715-45F7-8D39-704CACCD6502}" srcOrd="4" destOrd="0" presId="urn:microsoft.com/office/officeart/2018/2/layout/IconLabelDescriptionList"/>
    <dgm:cxn modelId="{1B5E761F-7BD0-44E3-880A-680EC3493007}" type="presParOf" srcId="{9B88156E-77E0-4F85-BEE9-E931D030D748}" destId="{670B6272-8935-4A84-B312-4657795E5503}" srcOrd="1" destOrd="0" presId="urn:microsoft.com/office/officeart/2018/2/layout/IconLabelDescriptionList"/>
    <dgm:cxn modelId="{AF6C28EE-2EF9-46C7-896B-94F87C468611}" type="presParOf" srcId="{9B88156E-77E0-4F85-BEE9-E931D030D748}" destId="{37D543ED-FAF9-4753-B059-63A0B8222AF8}" srcOrd="2" destOrd="0" presId="urn:microsoft.com/office/officeart/2018/2/layout/IconLabelDescriptionList"/>
    <dgm:cxn modelId="{4C55BDD6-1FF0-4250-A24B-F69C29AC78DC}" type="presParOf" srcId="{37D543ED-FAF9-4753-B059-63A0B8222AF8}" destId="{CB5222C5-1822-41FD-A2C6-F3920D82320E}" srcOrd="0" destOrd="0" presId="urn:microsoft.com/office/officeart/2018/2/layout/IconLabelDescriptionList"/>
    <dgm:cxn modelId="{CC03795D-5017-4DB2-A05A-7E21B05EE434}" type="presParOf" srcId="{37D543ED-FAF9-4753-B059-63A0B8222AF8}" destId="{637E73C5-D3BB-4AA0-90E1-211F537D1146}" srcOrd="1" destOrd="0" presId="urn:microsoft.com/office/officeart/2018/2/layout/IconLabelDescriptionList"/>
    <dgm:cxn modelId="{CD9C67E2-87A9-4826-8DB1-F0BD31745D82}" type="presParOf" srcId="{37D543ED-FAF9-4753-B059-63A0B8222AF8}" destId="{493C71FC-2B1B-4D4B-939D-4D4BB04A3311}" srcOrd="2" destOrd="0" presId="urn:microsoft.com/office/officeart/2018/2/layout/IconLabelDescriptionList"/>
    <dgm:cxn modelId="{5FB6BFB1-9256-4A22-B300-10B15ABD1456}" type="presParOf" srcId="{37D543ED-FAF9-4753-B059-63A0B8222AF8}" destId="{EAC7239B-6DAC-433F-880C-5C6D37C0E9F9}" srcOrd="3" destOrd="0" presId="urn:microsoft.com/office/officeart/2018/2/layout/IconLabelDescriptionList"/>
    <dgm:cxn modelId="{32DFF06D-B7FC-4BA5-89E8-C626277185CD}" type="presParOf" srcId="{37D543ED-FAF9-4753-B059-63A0B8222AF8}" destId="{DD22AE92-7AE1-4E5F-AE34-7133F795972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76C65-17FA-4F31-9FF2-6B7B6DF37D92}">
      <dsp:nvSpPr>
        <dsp:cNvPr id="0" name=""/>
        <dsp:cNvSpPr/>
      </dsp:nvSpPr>
      <dsp:spPr>
        <a:xfrm>
          <a:off x="259587" y="284242"/>
          <a:ext cx="1510523" cy="12709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E5F47B-52D0-4F39-AE48-8DD37D6600DD}">
      <dsp:nvSpPr>
        <dsp:cNvPr id="0" name=""/>
        <dsp:cNvSpPr/>
      </dsp:nvSpPr>
      <dsp:spPr>
        <a:xfrm>
          <a:off x="259587" y="1684931"/>
          <a:ext cx="4315781" cy="544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511300">
            <a:lnSpc>
              <a:spcPct val="90000"/>
            </a:lnSpc>
            <a:spcBef>
              <a:spcPct val="0"/>
            </a:spcBef>
            <a:spcAft>
              <a:spcPct val="35000"/>
            </a:spcAft>
            <a:buNone/>
            <a:defRPr b="1"/>
          </a:pPr>
          <a:r>
            <a:rPr lang="en-US" sz="3400" kern="1200"/>
            <a:t>Trends</a:t>
          </a:r>
        </a:p>
      </dsp:txBody>
      <dsp:txXfrm>
        <a:off x="259587" y="1684931"/>
        <a:ext cx="4315781" cy="544707"/>
      </dsp:txXfrm>
    </dsp:sp>
    <dsp:sp modelId="{BC39C6D4-C715-45F7-8D39-704CACCD6502}">
      <dsp:nvSpPr>
        <dsp:cNvPr id="0" name=""/>
        <dsp:cNvSpPr/>
      </dsp:nvSpPr>
      <dsp:spPr>
        <a:xfrm>
          <a:off x="259587" y="2289966"/>
          <a:ext cx="4315781" cy="1010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kern="1200"/>
            <a:t>Poverty has sustained for the past 50ish years but is beginning to slowly rise</a:t>
          </a:r>
        </a:p>
        <a:p>
          <a:pPr marL="0" lvl="0" indent="0" algn="l" defTabSz="755650">
            <a:lnSpc>
              <a:spcPct val="90000"/>
            </a:lnSpc>
            <a:spcBef>
              <a:spcPct val="0"/>
            </a:spcBef>
            <a:spcAft>
              <a:spcPct val="35000"/>
            </a:spcAft>
            <a:buFont typeface="Arial" panose="020B0604020202020204" pitchFamily="34" charset="0"/>
            <a:buNone/>
          </a:pPr>
          <a:r>
            <a:rPr lang="en-US" sz="1700" kern="1200"/>
            <a:t>Flooding events have consistently increased in the past 25 years</a:t>
          </a:r>
        </a:p>
      </dsp:txBody>
      <dsp:txXfrm>
        <a:off x="259587" y="2289966"/>
        <a:ext cx="4315781" cy="1010641"/>
      </dsp:txXfrm>
    </dsp:sp>
    <dsp:sp modelId="{CB5222C5-1822-41FD-A2C6-F3920D82320E}">
      <dsp:nvSpPr>
        <dsp:cNvPr id="0" name=""/>
        <dsp:cNvSpPr/>
      </dsp:nvSpPr>
      <dsp:spPr>
        <a:xfrm>
          <a:off x="5330630" y="284242"/>
          <a:ext cx="1510523" cy="12709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3C71FC-2B1B-4D4B-939D-4D4BB04A3311}">
      <dsp:nvSpPr>
        <dsp:cNvPr id="0" name=""/>
        <dsp:cNvSpPr/>
      </dsp:nvSpPr>
      <dsp:spPr>
        <a:xfrm>
          <a:off x="5330630" y="1684931"/>
          <a:ext cx="4315781" cy="544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511300">
            <a:lnSpc>
              <a:spcPct val="90000"/>
            </a:lnSpc>
            <a:spcBef>
              <a:spcPct val="0"/>
            </a:spcBef>
            <a:spcAft>
              <a:spcPct val="35000"/>
            </a:spcAft>
            <a:buNone/>
            <a:defRPr b="1"/>
          </a:pPr>
          <a:r>
            <a:rPr lang="en-US" sz="3400" kern="1200"/>
            <a:t>Hot spots to look out for</a:t>
          </a:r>
        </a:p>
      </dsp:txBody>
      <dsp:txXfrm>
        <a:off x="5330630" y="1684931"/>
        <a:ext cx="4315781" cy="544707"/>
      </dsp:txXfrm>
    </dsp:sp>
    <dsp:sp modelId="{DD22AE92-7AE1-4E5F-AE34-7133F795972E}">
      <dsp:nvSpPr>
        <dsp:cNvPr id="0" name=""/>
        <dsp:cNvSpPr/>
      </dsp:nvSpPr>
      <dsp:spPr>
        <a:xfrm>
          <a:off x="5330630" y="2289966"/>
          <a:ext cx="4315781" cy="1010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Iowa has experience enormous change in the amount and damage of floods</a:t>
          </a:r>
        </a:p>
        <a:p>
          <a:pPr marL="0" lvl="0" indent="0" algn="l" defTabSz="755650">
            <a:lnSpc>
              <a:spcPct val="90000"/>
            </a:lnSpc>
            <a:spcBef>
              <a:spcPct val="0"/>
            </a:spcBef>
            <a:spcAft>
              <a:spcPct val="35000"/>
            </a:spcAft>
            <a:buNone/>
          </a:pPr>
          <a:r>
            <a:rPr lang="en-US" sz="1700" kern="1200"/>
            <a:t>They have not had to deal with this in the past and may be less prepared</a:t>
          </a:r>
        </a:p>
        <a:p>
          <a:pPr marL="0" lvl="0" indent="0" algn="l" defTabSz="755650">
            <a:lnSpc>
              <a:spcPct val="90000"/>
            </a:lnSpc>
            <a:spcBef>
              <a:spcPct val="0"/>
            </a:spcBef>
            <a:spcAft>
              <a:spcPct val="35000"/>
            </a:spcAft>
            <a:buNone/>
          </a:pPr>
          <a:r>
            <a:rPr lang="en-US" sz="1700" kern="1200"/>
            <a:t>Areas with high poverty such practically the south east of the country are also seeing an increase in flood frequency and intensity. They will have less means to deal with the damages.</a:t>
          </a:r>
        </a:p>
      </dsp:txBody>
      <dsp:txXfrm>
        <a:off x="5330630" y="2289966"/>
        <a:ext cx="4315781" cy="101064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32BD84-5A5F-2B48-A6A1-8F5CA6932452}" type="datetimeFigureOut">
              <a:rPr lang="en-US" smtClean="0"/>
              <a:t>11/7/23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C09A6B-DB72-A34D-866B-8E742C46516A}" type="slidenum">
              <a:rPr lang="en-US" smtClean="0"/>
              <a:t>‹#›</a:t>
            </a:fld>
            <a:endParaRPr lang="en-US"/>
          </a:p>
        </p:txBody>
      </p:sp>
    </p:spTree>
    <p:extLst>
      <p:ext uri="{BB962C8B-B14F-4D97-AF65-F5344CB8AC3E}">
        <p14:creationId xmlns:p14="http://schemas.microsoft.com/office/powerpoint/2010/main" val="7868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09A6B-DB72-A34D-866B-8E742C46516A}" type="slidenum">
              <a:rPr lang="en-US" smtClean="0"/>
              <a:t>11</a:t>
            </a:fld>
            <a:endParaRPr lang="en-US"/>
          </a:p>
        </p:txBody>
      </p:sp>
    </p:spTree>
    <p:extLst>
      <p:ext uri="{BB962C8B-B14F-4D97-AF65-F5344CB8AC3E}">
        <p14:creationId xmlns:p14="http://schemas.microsoft.com/office/powerpoint/2010/main" val="42790768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11/7/23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11/7/23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11/7/23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11/7/23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dirty="0"/>
              <a:t>11/7/23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dirty="0"/>
              <a:t>11/7/23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11/7/23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11/7/23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5" name="Rectangle 84">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Growing plant">
            <a:extLst>
              <a:ext uri="{FF2B5EF4-FFF2-40B4-BE49-F238E27FC236}">
                <a16:creationId xmlns:a16="http://schemas.microsoft.com/office/drawing/2014/main" id="{1B0D7E13-5C3A-7925-74B4-4B6CC7F7857A}"/>
              </a:ext>
            </a:extLst>
          </p:cNvPr>
          <p:cNvPicPr>
            <a:picLocks noChangeAspect="1"/>
          </p:cNvPicPr>
          <p:nvPr/>
        </p:nvPicPr>
        <p:blipFill rotWithShape="1">
          <a:blip r:embed="rId4">
            <a:duotone>
              <a:prstClr val="black"/>
              <a:schemeClr val="accent5">
                <a:tint val="45000"/>
                <a:satMod val="400000"/>
              </a:schemeClr>
            </a:duotone>
            <a:alphaModFix/>
          </a:blip>
          <a:srcRect t="7112" b="8594"/>
          <a:stretch/>
        </p:blipFill>
        <p:spPr>
          <a:xfrm>
            <a:off x="3611" y="10"/>
            <a:ext cx="12188389" cy="6857990"/>
          </a:xfrm>
          <a:prstGeom prst="rect">
            <a:avLst/>
          </a:prstGeom>
        </p:spPr>
      </p:pic>
      <p:grpSp>
        <p:nvGrpSpPr>
          <p:cNvPr id="88" name="Group 87">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9"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91"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4"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5"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6"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7"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8"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9"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0"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6CC95C46-3B5F-F7FF-7461-1683634B3A1A}"/>
              </a:ext>
            </a:extLst>
          </p:cNvPr>
          <p:cNvSpPr>
            <a:spLocks noGrp="1"/>
          </p:cNvSpPr>
          <p:nvPr>
            <p:ph type="ctrTitle"/>
          </p:nvPr>
        </p:nvSpPr>
        <p:spPr>
          <a:xfrm>
            <a:off x="2667000" y="2328334"/>
            <a:ext cx="6858000" cy="1367896"/>
          </a:xfrm>
        </p:spPr>
        <p:txBody>
          <a:bodyPr>
            <a:normAutofit/>
          </a:bodyPr>
          <a:lstStyle/>
          <a:p>
            <a:pPr algn="ctr"/>
            <a:r>
              <a:rPr lang="en-US"/>
              <a:t>Floods and poverty</a:t>
            </a:r>
          </a:p>
        </p:txBody>
      </p:sp>
      <p:sp>
        <p:nvSpPr>
          <p:cNvPr id="3" name="Subtitle 2">
            <a:extLst>
              <a:ext uri="{FF2B5EF4-FFF2-40B4-BE49-F238E27FC236}">
                <a16:creationId xmlns:a16="http://schemas.microsoft.com/office/drawing/2014/main" id="{9D80BBF3-8F27-48E9-526E-64BEAEF0FF13}"/>
              </a:ext>
            </a:extLst>
          </p:cNvPr>
          <p:cNvSpPr>
            <a:spLocks noGrp="1"/>
          </p:cNvSpPr>
          <p:nvPr>
            <p:ph type="subTitle" idx="1"/>
          </p:nvPr>
        </p:nvSpPr>
        <p:spPr>
          <a:xfrm>
            <a:off x="2667001" y="3602038"/>
            <a:ext cx="6857999" cy="953029"/>
          </a:xfrm>
        </p:spPr>
        <p:txBody>
          <a:bodyPr>
            <a:normAutofit/>
          </a:bodyPr>
          <a:lstStyle/>
          <a:p>
            <a:pPr algn="ctr"/>
            <a:r>
              <a:rPr lang="en-US"/>
              <a:t>Brett, Traeger, :</a:t>
            </a:r>
          </a:p>
        </p:txBody>
      </p:sp>
    </p:spTree>
    <p:extLst>
      <p:ext uri="{BB962C8B-B14F-4D97-AF65-F5344CB8AC3E}">
        <p14:creationId xmlns:p14="http://schemas.microsoft.com/office/powerpoint/2010/main" val="142178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6"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78" name="Group 77">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9"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0"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3"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8"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20"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2"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5BDDCA5C-E9F7-044D-FEB3-EEB97FA5D0B6}"/>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100"/>
              <a:t>Flooding across the US is Increasing</a:t>
            </a:r>
          </a:p>
        </p:txBody>
      </p:sp>
      <p:sp>
        <p:nvSpPr>
          <p:cNvPr id="134" name="Round Diagonal Corner Rectangle 6">
            <a:extLst>
              <a:ext uri="{FF2B5EF4-FFF2-40B4-BE49-F238E27FC236}">
                <a16:creationId xmlns:a16="http://schemas.microsoft.com/office/drawing/2014/main" id="{01958E0A-0BC1-424F-9B41-D614FC13A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1D5F8E6-F46D-1CAF-58C6-FDE9125C2EB3}"/>
              </a:ext>
            </a:extLst>
          </p:cNvPr>
          <p:cNvPicPr>
            <a:picLocks noChangeAspect="1"/>
          </p:cNvPicPr>
          <p:nvPr/>
        </p:nvPicPr>
        <p:blipFill rotWithShape="1">
          <a:blip r:embed="rId4"/>
          <a:srcRect t="1257"/>
          <a:stretch/>
        </p:blipFill>
        <p:spPr>
          <a:xfrm>
            <a:off x="6421396" y="1136606"/>
            <a:ext cx="4635583" cy="4577297"/>
          </a:xfrm>
          <a:prstGeom prst="rect">
            <a:avLst/>
          </a:prstGeom>
        </p:spPr>
      </p:pic>
    </p:spTree>
    <p:extLst>
      <p:ext uri="{BB962C8B-B14F-4D97-AF65-F5344CB8AC3E}">
        <p14:creationId xmlns:p14="http://schemas.microsoft.com/office/powerpoint/2010/main" val="173940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3F047-A42A-77E4-6DC4-D3DC643E24E3}"/>
              </a:ext>
            </a:extLst>
          </p:cNvPr>
          <p:cNvSpPr>
            <a:spLocks noGrp="1"/>
          </p:cNvSpPr>
          <p:nvPr>
            <p:ph type="title"/>
          </p:nvPr>
        </p:nvSpPr>
        <p:spPr>
          <a:xfrm>
            <a:off x="922345" y="64845"/>
            <a:ext cx="9905998" cy="1478570"/>
          </a:xfrm>
        </p:spPr>
        <p:txBody>
          <a:bodyPr>
            <a:normAutofit/>
          </a:bodyPr>
          <a:lstStyle/>
          <a:p>
            <a:pPr algn="ctr"/>
            <a:r>
              <a:rPr lang="en-US"/>
              <a:t>Visualization 4: Where is it increasing the most</a:t>
            </a:r>
          </a:p>
        </p:txBody>
      </p:sp>
      <p:pic>
        <p:nvPicPr>
          <p:cNvPr id="3" name="Picture 2" descr="A bar graph with blue and white stripes&#10;&#10;Description automatically generated">
            <a:extLst>
              <a:ext uri="{FF2B5EF4-FFF2-40B4-BE49-F238E27FC236}">
                <a16:creationId xmlns:a16="http://schemas.microsoft.com/office/drawing/2014/main" id="{E23101FB-9532-394F-8008-014369307545}"/>
              </a:ext>
            </a:extLst>
          </p:cNvPr>
          <p:cNvPicPr>
            <a:picLocks noChangeAspect="1"/>
          </p:cNvPicPr>
          <p:nvPr/>
        </p:nvPicPr>
        <p:blipFill>
          <a:blip r:embed="rId3"/>
          <a:stretch>
            <a:fillRect/>
          </a:stretch>
        </p:blipFill>
        <p:spPr>
          <a:xfrm>
            <a:off x="1249959" y="1543415"/>
            <a:ext cx="9250770" cy="4385975"/>
          </a:xfrm>
          <a:prstGeom prst="rect">
            <a:avLst/>
          </a:prstGeom>
        </p:spPr>
      </p:pic>
      <p:sp>
        <p:nvSpPr>
          <p:cNvPr id="7" name="Oval 6">
            <a:extLst>
              <a:ext uri="{FF2B5EF4-FFF2-40B4-BE49-F238E27FC236}">
                <a16:creationId xmlns:a16="http://schemas.microsoft.com/office/drawing/2014/main" id="{A9826ACC-2B2B-D456-B367-51BDE0582375}"/>
              </a:ext>
            </a:extLst>
          </p:cNvPr>
          <p:cNvSpPr/>
          <p:nvPr/>
        </p:nvSpPr>
        <p:spPr>
          <a:xfrm>
            <a:off x="2936146" y="3547147"/>
            <a:ext cx="436227" cy="461395"/>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DE84ACD-BF82-1E79-ABAD-C5C3DBCD8BC8}"/>
              </a:ext>
            </a:extLst>
          </p:cNvPr>
          <p:cNvSpPr/>
          <p:nvPr/>
        </p:nvSpPr>
        <p:spPr>
          <a:xfrm>
            <a:off x="2936146" y="1837880"/>
            <a:ext cx="436227" cy="461395"/>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E4D7D80A-AF07-3B98-D5F7-E77C963CF259}"/>
              </a:ext>
            </a:extLst>
          </p:cNvPr>
          <p:cNvSpPr/>
          <p:nvPr/>
        </p:nvSpPr>
        <p:spPr>
          <a:xfrm>
            <a:off x="2936146" y="3198302"/>
            <a:ext cx="436227" cy="461395"/>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F27ABC3-3E79-9B08-D355-6BDA047298A1}"/>
              </a:ext>
            </a:extLst>
          </p:cNvPr>
          <p:cNvSpPr/>
          <p:nvPr/>
        </p:nvSpPr>
        <p:spPr>
          <a:xfrm>
            <a:off x="2936146" y="4588776"/>
            <a:ext cx="436227" cy="461395"/>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4A34F4-A63C-47C8-B615-72EB62AF47F4}"/>
              </a:ext>
            </a:extLst>
          </p:cNvPr>
          <p:cNvSpPr/>
          <p:nvPr/>
        </p:nvSpPr>
        <p:spPr>
          <a:xfrm>
            <a:off x="2936146" y="4907569"/>
            <a:ext cx="436227" cy="461395"/>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A2817427-490B-0287-3DD9-F6BDD3B777D3}"/>
              </a:ext>
            </a:extLst>
          </p:cNvPr>
          <p:cNvSpPr txBox="1"/>
          <p:nvPr/>
        </p:nvSpPr>
        <p:spPr>
          <a:xfrm>
            <a:off x="3761015" y="6006517"/>
            <a:ext cx="4228658" cy="461665"/>
          </a:xfrm>
          <a:prstGeom prst="rect">
            <a:avLst/>
          </a:prstGeom>
          <a:noFill/>
        </p:spPr>
        <p:txBody>
          <a:bodyPr wrap="none" rtlCol="0">
            <a:spAutoFit/>
          </a:bodyPr>
          <a:lstStyle/>
          <a:p>
            <a:r>
              <a:rPr lang="en-US" sz="2400"/>
              <a:t>The Unfortunate Winner is IOWA</a:t>
            </a:r>
          </a:p>
        </p:txBody>
      </p:sp>
    </p:spTree>
    <p:extLst>
      <p:ext uri="{BB962C8B-B14F-4D97-AF65-F5344CB8AC3E}">
        <p14:creationId xmlns:p14="http://schemas.microsoft.com/office/powerpoint/2010/main" val="83221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barn(inVertical)">
                                      <p:cBhvr>
                                        <p:cTn id="7" dur="500"/>
                                        <p:tgtEl>
                                          <p:spTgt spid="7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wheel(1)">
                                      <p:cBhvr>
                                        <p:cTn id="10" dur="2000"/>
                                        <p:tgtEl>
                                          <p:spTgt spid="7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wheel(1)">
                                      <p:cBhvr>
                                        <p:cTn id="16" dur="2000"/>
                                        <p:tgtEl>
                                          <p:spTgt spid="65"/>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heel(1)">
                                      <p:cBhvr>
                                        <p:cTn id="22"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65" grpId="0" animBg="1"/>
      <p:bldP spid="67" grpId="0" animBg="1"/>
      <p:bldP spid="71" grpId="0" animBg="1"/>
      <p:bldP spid="7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BEA8E-9DF4-A51F-7212-E99F78673B99}"/>
              </a:ext>
            </a:extLst>
          </p:cNvPr>
          <p:cNvSpPr>
            <a:spLocks noGrp="1"/>
          </p:cNvSpPr>
          <p:nvPr>
            <p:ph type="title"/>
          </p:nvPr>
        </p:nvSpPr>
        <p:spPr/>
        <p:txBody>
          <a:bodyPr/>
          <a:lstStyle/>
          <a:p>
            <a:r>
              <a:rPr lang="en-US"/>
              <a:t>And when we zoom out further the predominance become even more clear</a:t>
            </a:r>
          </a:p>
        </p:txBody>
      </p:sp>
      <p:pic>
        <p:nvPicPr>
          <p:cNvPr id="5" name="Picture 4" descr="A graph of a number of people&#10;&#10;Description automatically generated with medium confidence">
            <a:extLst>
              <a:ext uri="{FF2B5EF4-FFF2-40B4-BE49-F238E27FC236}">
                <a16:creationId xmlns:a16="http://schemas.microsoft.com/office/drawing/2014/main" id="{3131B5EB-50A9-94BF-B083-372E495B0AC5}"/>
              </a:ext>
            </a:extLst>
          </p:cNvPr>
          <p:cNvPicPr>
            <a:picLocks noChangeAspect="1"/>
          </p:cNvPicPr>
          <p:nvPr/>
        </p:nvPicPr>
        <p:blipFill>
          <a:blip r:embed="rId2"/>
          <a:stretch>
            <a:fillRect/>
          </a:stretch>
        </p:blipFill>
        <p:spPr>
          <a:xfrm>
            <a:off x="1398958" y="2097088"/>
            <a:ext cx="9390907" cy="4279400"/>
          </a:xfrm>
          <a:prstGeom prst="rect">
            <a:avLst/>
          </a:prstGeom>
        </p:spPr>
      </p:pic>
      <p:cxnSp>
        <p:nvCxnSpPr>
          <p:cNvPr id="7" name="Straight Connector 6">
            <a:extLst>
              <a:ext uri="{FF2B5EF4-FFF2-40B4-BE49-F238E27FC236}">
                <a16:creationId xmlns:a16="http://schemas.microsoft.com/office/drawing/2014/main" id="{12318759-8C45-456D-AD19-F7FED25AC571}"/>
              </a:ext>
            </a:extLst>
          </p:cNvPr>
          <p:cNvCxnSpPr/>
          <p:nvPr/>
        </p:nvCxnSpPr>
        <p:spPr>
          <a:xfrm>
            <a:off x="3204929" y="2534970"/>
            <a:ext cx="362139" cy="0"/>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8" name="Straight Connector 7">
            <a:extLst>
              <a:ext uri="{FF2B5EF4-FFF2-40B4-BE49-F238E27FC236}">
                <a16:creationId xmlns:a16="http://schemas.microsoft.com/office/drawing/2014/main" id="{97D6D255-6D81-A9CD-936D-F5A6F6991AEC}"/>
              </a:ext>
            </a:extLst>
          </p:cNvPr>
          <p:cNvCxnSpPr/>
          <p:nvPr/>
        </p:nvCxnSpPr>
        <p:spPr>
          <a:xfrm>
            <a:off x="3203427" y="3257738"/>
            <a:ext cx="362139" cy="0"/>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EE6DBFB6-5C4E-CF02-0297-DC50F3ADDC42}"/>
              </a:ext>
            </a:extLst>
          </p:cNvPr>
          <p:cNvCxnSpPr/>
          <p:nvPr/>
        </p:nvCxnSpPr>
        <p:spPr>
          <a:xfrm>
            <a:off x="3230584" y="3420693"/>
            <a:ext cx="362139" cy="0"/>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10" name="Straight Connector 9">
            <a:extLst>
              <a:ext uri="{FF2B5EF4-FFF2-40B4-BE49-F238E27FC236}">
                <a16:creationId xmlns:a16="http://schemas.microsoft.com/office/drawing/2014/main" id="{97AF29E7-089A-AC7C-80F5-49AA25B54F60}"/>
              </a:ext>
            </a:extLst>
          </p:cNvPr>
          <p:cNvCxnSpPr/>
          <p:nvPr/>
        </p:nvCxnSpPr>
        <p:spPr>
          <a:xfrm>
            <a:off x="3221531" y="3936738"/>
            <a:ext cx="362139" cy="0"/>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11" name="Straight Connector 10">
            <a:extLst>
              <a:ext uri="{FF2B5EF4-FFF2-40B4-BE49-F238E27FC236}">
                <a16:creationId xmlns:a16="http://schemas.microsoft.com/office/drawing/2014/main" id="{5847CF56-B035-4F17-1E1C-6F8E61325644}"/>
              </a:ext>
            </a:extLst>
          </p:cNvPr>
          <p:cNvCxnSpPr/>
          <p:nvPr/>
        </p:nvCxnSpPr>
        <p:spPr>
          <a:xfrm>
            <a:off x="3212479" y="4126866"/>
            <a:ext cx="362139" cy="0"/>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12" name="Straight Connector 11">
            <a:extLst>
              <a:ext uri="{FF2B5EF4-FFF2-40B4-BE49-F238E27FC236}">
                <a16:creationId xmlns:a16="http://schemas.microsoft.com/office/drawing/2014/main" id="{ABC6D9CC-77E4-9648-39CF-00878EE22841}"/>
              </a:ext>
            </a:extLst>
          </p:cNvPr>
          <p:cNvCxnSpPr/>
          <p:nvPr/>
        </p:nvCxnSpPr>
        <p:spPr>
          <a:xfrm>
            <a:off x="3212476" y="4470896"/>
            <a:ext cx="362139" cy="0"/>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13" name="Straight Connector 12">
            <a:extLst>
              <a:ext uri="{FF2B5EF4-FFF2-40B4-BE49-F238E27FC236}">
                <a16:creationId xmlns:a16="http://schemas.microsoft.com/office/drawing/2014/main" id="{D9E293CA-C2D2-565E-17C8-FCEDF637F90C}"/>
              </a:ext>
            </a:extLst>
          </p:cNvPr>
          <p:cNvCxnSpPr/>
          <p:nvPr/>
        </p:nvCxnSpPr>
        <p:spPr>
          <a:xfrm>
            <a:off x="3230583" y="5711227"/>
            <a:ext cx="362139" cy="0"/>
          </a:xfrm>
          <a:prstGeom prst="line">
            <a:avLst/>
          </a:prstGeom>
          <a:ln w="2857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152635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53"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54" name="Group 153">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3"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58BBF3C0-AE56-55CD-CFD4-E5FD699527AA}"/>
              </a:ext>
            </a:extLst>
          </p:cNvPr>
          <p:cNvSpPr>
            <a:spLocks noGrp="1"/>
          </p:cNvSpPr>
          <p:nvPr>
            <p:ph type="title"/>
          </p:nvPr>
        </p:nvSpPr>
        <p:spPr>
          <a:xfrm>
            <a:off x="1782871" y="4892777"/>
            <a:ext cx="8791575" cy="1301673"/>
          </a:xfrm>
        </p:spPr>
        <p:txBody>
          <a:bodyPr vert="horz" lIns="91440" tIns="45720" rIns="91440" bIns="45720" rtlCol="0" anchor="b">
            <a:normAutofit fontScale="90000"/>
          </a:bodyPr>
          <a:lstStyle/>
          <a:p>
            <a:r>
              <a:rPr lang="en-US" sz="4800"/>
              <a:t>These areas are also seeing an uptick in poverty</a:t>
            </a:r>
          </a:p>
        </p:txBody>
      </p:sp>
      <p:pic>
        <p:nvPicPr>
          <p:cNvPr id="4" name="Picture 3">
            <a:extLst>
              <a:ext uri="{FF2B5EF4-FFF2-40B4-BE49-F238E27FC236}">
                <a16:creationId xmlns:a16="http://schemas.microsoft.com/office/drawing/2014/main" id="{67A6F4C7-263E-A589-DDC9-A10B00FE98A3}"/>
              </a:ext>
            </a:extLst>
          </p:cNvPr>
          <p:cNvPicPr>
            <a:picLocks noChangeAspect="1"/>
          </p:cNvPicPr>
          <p:nvPr/>
        </p:nvPicPr>
        <p:blipFill>
          <a:blip r:embed="rId4"/>
          <a:stretch>
            <a:fillRect/>
          </a:stretch>
        </p:blipFill>
        <p:spPr>
          <a:xfrm>
            <a:off x="1181100" y="170619"/>
            <a:ext cx="9454165" cy="465617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193445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9277-5B79-29BE-817F-9FCD0550BDAF}"/>
              </a:ext>
            </a:extLst>
          </p:cNvPr>
          <p:cNvSpPr>
            <a:spLocks noGrp="1"/>
          </p:cNvSpPr>
          <p:nvPr>
            <p:ph type="title"/>
          </p:nvPr>
        </p:nvSpPr>
        <p:spPr/>
        <p:txBody>
          <a:bodyPr/>
          <a:lstStyle/>
          <a:p>
            <a:r>
              <a:rPr lang="en-US"/>
              <a:t>Visualization 5: how much is flooding Increasing across Iowa?</a:t>
            </a:r>
          </a:p>
        </p:txBody>
      </p:sp>
      <p:pic>
        <p:nvPicPr>
          <p:cNvPr id="5" name="Picture 4" descr="A graph of a number of people&#10;&#10;Description automatically generated with medium confidence">
            <a:extLst>
              <a:ext uri="{FF2B5EF4-FFF2-40B4-BE49-F238E27FC236}">
                <a16:creationId xmlns:a16="http://schemas.microsoft.com/office/drawing/2014/main" id="{4F1C4DCD-CC25-B68A-6302-75B03F112DDC}"/>
              </a:ext>
            </a:extLst>
          </p:cNvPr>
          <p:cNvPicPr>
            <a:picLocks noChangeAspect="1"/>
          </p:cNvPicPr>
          <p:nvPr/>
        </p:nvPicPr>
        <p:blipFill>
          <a:blip r:embed="rId2"/>
          <a:stretch>
            <a:fillRect/>
          </a:stretch>
        </p:blipFill>
        <p:spPr>
          <a:xfrm>
            <a:off x="1741859" y="2097088"/>
            <a:ext cx="8705105" cy="4279400"/>
          </a:xfrm>
          <a:prstGeom prst="rect">
            <a:avLst/>
          </a:prstGeom>
        </p:spPr>
      </p:pic>
    </p:spTree>
    <p:extLst>
      <p:ext uri="{BB962C8B-B14F-4D97-AF65-F5344CB8AC3E}">
        <p14:creationId xmlns:p14="http://schemas.microsoft.com/office/powerpoint/2010/main" val="1751605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4" name="Group 13">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7"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5" name="Group 14">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6"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4"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55A8A1-2C9C-E7DF-8C20-31BB35443C47}"/>
              </a:ext>
            </a:extLst>
          </p:cNvPr>
          <p:cNvSpPr>
            <a:spLocks noGrp="1"/>
          </p:cNvSpPr>
          <p:nvPr>
            <p:ph type="title"/>
          </p:nvPr>
        </p:nvSpPr>
        <p:spPr>
          <a:xfrm>
            <a:off x="7671676" y="2474002"/>
            <a:ext cx="4327845" cy="1478570"/>
          </a:xfrm>
        </p:spPr>
        <p:txBody>
          <a:bodyPr anchor="b">
            <a:noAutofit/>
          </a:bodyPr>
          <a:lstStyle/>
          <a:p>
            <a:r>
              <a:rPr lang="en-US" sz="4800">
                <a:solidFill>
                  <a:srgbClr val="FFFFFF"/>
                </a:solidFill>
              </a:rPr>
              <a:t>How do our heatmaps look when overlayed</a:t>
            </a:r>
          </a:p>
        </p:txBody>
      </p:sp>
      <p:sp useBgFill="1">
        <p:nvSpPr>
          <p:cNvPr id="56"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6" descr="A map of the united states&#10;&#10;Description automatically generated">
            <a:extLst>
              <a:ext uri="{FF2B5EF4-FFF2-40B4-BE49-F238E27FC236}">
                <a16:creationId xmlns:a16="http://schemas.microsoft.com/office/drawing/2014/main" id="{C06C0D67-3ACA-ED8A-E171-35905D7F5202}"/>
              </a:ext>
            </a:extLst>
          </p:cNvPr>
          <p:cNvPicPr>
            <a:picLocks noChangeAspect="1"/>
          </p:cNvPicPr>
          <p:nvPr/>
        </p:nvPicPr>
        <p:blipFill rotWithShape="1">
          <a:blip r:embed="rId3"/>
          <a:srcRect r="4439"/>
          <a:stretch/>
        </p:blipFill>
        <p:spPr>
          <a:xfrm>
            <a:off x="1118988" y="1312157"/>
            <a:ext cx="6112382" cy="422822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4" name="Picture 3" descr="A map of the united states&#10;&#10;Description automatically generated">
            <a:extLst>
              <a:ext uri="{FF2B5EF4-FFF2-40B4-BE49-F238E27FC236}">
                <a16:creationId xmlns:a16="http://schemas.microsoft.com/office/drawing/2014/main" id="{C5C864C9-0942-D79B-320F-F5B8F003298F}"/>
              </a:ext>
            </a:extLst>
          </p:cNvPr>
          <p:cNvPicPr>
            <a:picLocks noChangeAspect="1"/>
          </p:cNvPicPr>
          <p:nvPr/>
        </p:nvPicPr>
        <p:blipFill rotWithShape="1">
          <a:blip r:embed="rId4">
            <a:alphaModFix amt="30000"/>
          </a:blip>
          <a:srcRect l="9936" r="11480" b="5942"/>
          <a:stretch/>
        </p:blipFill>
        <p:spPr>
          <a:xfrm>
            <a:off x="1602297" y="1957387"/>
            <a:ext cx="5025007" cy="3098801"/>
          </a:xfrm>
          <a:prstGeom prst="rect">
            <a:avLst/>
          </a:prstGeom>
        </p:spPr>
      </p:pic>
    </p:spTree>
    <p:extLst>
      <p:ext uri="{BB962C8B-B14F-4D97-AF65-F5344CB8AC3E}">
        <p14:creationId xmlns:p14="http://schemas.microsoft.com/office/powerpoint/2010/main" val="17874502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1"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43" name="Group 142">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4"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45"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6"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7"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48"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9"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0"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1"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2"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3"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4"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5"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6"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7"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8"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9"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0"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1"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2"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3"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4"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5"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6"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7"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8"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9"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0"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1"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2"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73"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4"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5"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6"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7"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8"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9"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0"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3"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5"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99" name="Group 198">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0" name="Rectangle 199">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1"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Distressed grey and blue concrete wall">
            <a:extLst>
              <a:ext uri="{FF2B5EF4-FFF2-40B4-BE49-F238E27FC236}">
                <a16:creationId xmlns:a16="http://schemas.microsoft.com/office/drawing/2014/main" id="{823FC653-09E1-6E45-FE4A-595E424384B1}"/>
              </a:ext>
            </a:extLst>
          </p:cNvPr>
          <p:cNvPicPr>
            <a:picLocks noChangeAspect="1"/>
          </p:cNvPicPr>
          <p:nvPr/>
        </p:nvPicPr>
        <p:blipFill rotWithShape="1">
          <a:blip r:embed="rId5">
            <a:duotone>
              <a:prstClr val="black"/>
              <a:schemeClr val="accent5">
                <a:tint val="45000"/>
                <a:satMod val="400000"/>
              </a:schemeClr>
            </a:duotone>
            <a:alphaModFix/>
          </a:blip>
          <a:srcRect t="10778" b="4927"/>
          <a:stretch/>
        </p:blipFill>
        <p:spPr>
          <a:xfrm>
            <a:off x="3611" y="10"/>
            <a:ext cx="12188389" cy="6857990"/>
          </a:xfrm>
          <a:prstGeom prst="rect">
            <a:avLst/>
          </a:prstGeom>
        </p:spPr>
      </p:pic>
      <p:grpSp>
        <p:nvGrpSpPr>
          <p:cNvPr id="203" name="Group 202">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204"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206"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7"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8"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9"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0"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1"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2"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3"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4"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5"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16"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7"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8"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9"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0"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1"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2"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3"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4"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5"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0BF9F672-F3B5-EAE4-9CD6-0E1B5ECA84F0}"/>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t>The Damages</a:t>
            </a:r>
          </a:p>
        </p:txBody>
      </p:sp>
    </p:spTree>
    <p:extLst>
      <p:ext uri="{BB962C8B-B14F-4D97-AF65-F5344CB8AC3E}">
        <p14:creationId xmlns:p14="http://schemas.microsoft.com/office/powerpoint/2010/main" val="397389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B1F65-815B-91C9-BABA-715213C13421}"/>
              </a:ext>
            </a:extLst>
          </p:cNvPr>
          <p:cNvSpPr>
            <a:spLocks noGrp="1"/>
          </p:cNvSpPr>
          <p:nvPr>
            <p:ph type="title"/>
          </p:nvPr>
        </p:nvSpPr>
        <p:spPr>
          <a:xfrm>
            <a:off x="1143001" y="693980"/>
            <a:ext cx="9905998" cy="1478570"/>
          </a:xfrm>
        </p:spPr>
        <p:txBody>
          <a:bodyPr/>
          <a:lstStyle/>
          <a:p>
            <a:pPr algn="ctr"/>
            <a:r>
              <a:rPr lang="en-US"/>
              <a:t>FEMA flood Costs per state</a:t>
            </a:r>
          </a:p>
        </p:txBody>
      </p:sp>
      <p:pic>
        <p:nvPicPr>
          <p:cNvPr id="5" name="Content Placeholder 4">
            <a:extLst>
              <a:ext uri="{FF2B5EF4-FFF2-40B4-BE49-F238E27FC236}">
                <a16:creationId xmlns:a16="http://schemas.microsoft.com/office/drawing/2014/main" id="{5E9155FB-E87B-D769-7670-B8D86E6DBFE4}"/>
              </a:ext>
            </a:extLst>
          </p:cNvPr>
          <p:cNvPicPr>
            <a:picLocks noGrp="1" noChangeAspect="1"/>
          </p:cNvPicPr>
          <p:nvPr>
            <p:ph idx="1"/>
          </p:nvPr>
        </p:nvPicPr>
        <p:blipFill>
          <a:blip r:embed="rId2"/>
          <a:stretch>
            <a:fillRect/>
          </a:stretch>
        </p:blipFill>
        <p:spPr>
          <a:xfrm>
            <a:off x="7166219" y="1987273"/>
            <a:ext cx="4773611" cy="3541712"/>
          </a:xfrm>
          <a:prstGeom prst="rect">
            <a:avLst/>
          </a:prstGeom>
        </p:spPr>
      </p:pic>
      <p:pic>
        <p:nvPicPr>
          <p:cNvPr id="6" name="Picture 5">
            <a:extLst>
              <a:ext uri="{FF2B5EF4-FFF2-40B4-BE49-F238E27FC236}">
                <a16:creationId xmlns:a16="http://schemas.microsoft.com/office/drawing/2014/main" id="{98CC6EB8-A0E6-776B-A812-EF748047213B}"/>
              </a:ext>
            </a:extLst>
          </p:cNvPr>
          <p:cNvPicPr>
            <a:picLocks noChangeAspect="1"/>
          </p:cNvPicPr>
          <p:nvPr/>
        </p:nvPicPr>
        <p:blipFill>
          <a:blip r:embed="rId3"/>
          <a:stretch>
            <a:fillRect/>
          </a:stretch>
        </p:blipFill>
        <p:spPr>
          <a:xfrm>
            <a:off x="235946" y="1877458"/>
            <a:ext cx="6759008" cy="3761342"/>
          </a:xfrm>
          <a:prstGeom prst="rect">
            <a:avLst/>
          </a:prstGeom>
        </p:spPr>
      </p:pic>
      <p:sp>
        <p:nvSpPr>
          <p:cNvPr id="7" name="TextBox 6">
            <a:extLst>
              <a:ext uri="{FF2B5EF4-FFF2-40B4-BE49-F238E27FC236}">
                <a16:creationId xmlns:a16="http://schemas.microsoft.com/office/drawing/2014/main" id="{68CCA29E-31B8-4024-AF5B-749707121138}"/>
              </a:ext>
            </a:extLst>
          </p:cNvPr>
          <p:cNvSpPr txBox="1"/>
          <p:nvPr/>
        </p:nvSpPr>
        <p:spPr>
          <a:xfrm>
            <a:off x="1068308" y="309259"/>
            <a:ext cx="8400826" cy="769441"/>
          </a:xfrm>
          <a:prstGeom prst="rect">
            <a:avLst/>
          </a:prstGeom>
          <a:noFill/>
        </p:spPr>
        <p:txBody>
          <a:bodyPr wrap="none" rtlCol="0">
            <a:spAutoFit/>
          </a:bodyPr>
          <a:lstStyle/>
          <a:p>
            <a:r>
              <a:rPr lang="en-US" sz="4400"/>
              <a:t>What is the Cost of all this Flooding?</a:t>
            </a:r>
          </a:p>
        </p:txBody>
      </p:sp>
    </p:spTree>
    <p:extLst>
      <p:ext uri="{BB962C8B-B14F-4D97-AF65-F5344CB8AC3E}">
        <p14:creationId xmlns:p14="http://schemas.microsoft.com/office/powerpoint/2010/main" val="2284470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71B5B3-6C8D-6559-26E3-BED519D90889}"/>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a:t>Visualization 8</a:t>
            </a:r>
          </a:p>
        </p:txBody>
      </p:sp>
      <p:sp>
        <p:nvSpPr>
          <p:cNvPr id="6" name="TextBox 5">
            <a:extLst>
              <a:ext uri="{FF2B5EF4-FFF2-40B4-BE49-F238E27FC236}">
                <a16:creationId xmlns:a16="http://schemas.microsoft.com/office/drawing/2014/main" id="{AD224ECD-7563-7445-C5EE-ABC3A6AF6158}"/>
              </a:ext>
            </a:extLst>
          </p:cNvPr>
          <p:cNvSpPr txBox="1"/>
          <p:nvPr/>
        </p:nvSpPr>
        <p:spPr>
          <a:xfrm>
            <a:off x="1122363" y="1567127"/>
            <a:ext cx="4459287" cy="3965046"/>
          </a:xfrm>
          <a:prstGeom prst="rect">
            <a:avLst/>
          </a:prstGeom>
        </p:spPr>
        <p:txBody>
          <a:bodyPr vert="horz" lIns="91440" tIns="45720" rIns="91440" bIns="45720" rtlCol="0">
            <a:normAutofit lnSpcReduction="10000"/>
          </a:bodyPr>
          <a:lstStyle/>
          <a:p>
            <a:pPr indent="-228600" defTabSz="914400">
              <a:lnSpc>
                <a:spcPct val="150000"/>
              </a:lnSpc>
              <a:spcAft>
                <a:spcPts val="600"/>
              </a:spcAft>
              <a:buSzPct val="125000"/>
              <a:buFont typeface="Arial" panose="020B0604020202020204" pitchFamily="34" charset="0"/>
              <a:buChar char="•"/>
            </a:pPr>
            <a:r>
              <a:rPr lang="en-US" sz="2000"/>
              <a:t>According to FEMA flood cost data, Iowa is clearly the highest costing state at nearly twice that of the next largest.</a:t>
            </a:r>
          </a:p>
          <a:p>
            <a:pPr indent="-228600" defTabSz="914400">
              <a:lnSpc>
                <a:spcPct val="150000"/>
              </a:lnSpc>
              <a:spcAft>
                <a:spcPts val="600"/>
              </a:spcAft>
              <a:buSzPct val="125000"/>
              <a:buFont typeface="Arial" panose="020B0604020202020204" pitchFamily="34" charset="0"/>
              <a:buChar char="•"/>
            </a:pPr>
            <a:r>
              <a:rPr lang="en-US" sz="2000"/>
              <a:t>California being one of the largest states by area makes the comparison even more drastic. </a:t>
            </a:r>
          </a:p>
          <a:p>
            <a:pPr indent="-228600" defTabSz="914400">
              <a:lnSpc>
                <a:spcPct val="150000"/>
              </a:lnSpc>
              <a:spcAft>
                <a:spcPts val="600"/>
              </a:spcAft>
              <a:buSzPct val="125000"/>
              <a:buFont typeface="Arial" panose="020B0604020202020204" pitchFamily="34" charset="0"/>
              <a:buChar char="•"/>
            </a:pPr>
            <a:r>
              <a:rPr lang="en-US" sz="2000"/>
              <a:t>Were also seeing some of the states identified in the high poverty analysis</a:t>
            </a:r>
          </a:p>
          <a:p>
            <a:pPr indent="-228600" defTabSz="914400">
              <a:lnSpc>
                <a:spcPct val="110000"/>
              </a:lnSpc>
              <a:spcAft>
                <a:spcPts val="600"/>
              </a:spcAft>
              <a:buSzPct val="125000"/>
              <a:buFont typeface="Arial" panose="020B0604020202020204" pitchFamily="34" charset="0"/>
              <a:buChar char="•"/>
            </a:pPr>
            <a:endParaRPr lang="en-US" sz="2000"/>
          </a:p>
        </p:txBody>
      </p:sp>
      <p:pic>
        <p:nvPicPr>
          <p:cNvPr id="5" name="Content Placeholder 4" descr="A pie chart with different colors and numbers&#10;&#10;Description automatically generated">
            <a:extLst>
              <a:ext uri="{FF2B5EF4-FFF2-40B4-BE49-F238E27FC236}">
                <a16:creationId xmlns:a16="http://schemas.microsoft.com/office/drawing/2014/main" id="{02C2DEB9-EE42-39D0-004B-E7F8BDB27CCC}"/>
              </a:ext>
            </a:extLst>
          </p:cNvPr>
          <p:cNvPicPr>
            <a:picLocks noGrp="1" noChangeAspect="1"/>
          </p:cNvPicPr>
          <p:nvPr>
            <p:ph idx="1"/>
          </p:nvPr>
        </p:nvPicPr>
        <p:blipFill>
          <a:blip r:embed="rId4"/>
          <a:stretch>
            <a:fillRect/>
          </a:stretch>
        </p:blipFill>
        <p:spPr>
          <a:xfrm>
            <a:off x="5581650" y="562769"/>
            <a:ext cx="6383294" cy="540984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5" name="Group 1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637006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6B3481-B356-5456-F04A-19F7A5A616A9}"/>
              </a:ext>
            </a:extLst>
          </p:cNvPr>
          <p:cNvSpPr>
            <a:spLocks noGrp="1"/>
          </p:cNvSpPr>
          <p:nvPr>
            <p:ph type="title"/>
          </p:nvPr>
        </p:nvSpPr>
        <p:spPr>
          <a:xfrm>
            <a:off x="1141413" y="618518"/>
            <a:ext cx="9905998" cy="1478570"/>
          </a:xfrm>
        </p:spPr>
        <p:txBody>
          <a:bodyPr>
            <a:normAutofit/>
          </a:bodyPr>
          <a:lstStyle/>
          <a:p>
            <a:r>
              <a:rPr lang="en-US"/>
              <a:t>Final Take aways: what did we find</a:t>
            </a:r>
          </a:p>
        </p:txBody>
      </p:sp>
      <p:graphicFrame>
        <p:nvGraphicFramePr>
          <p:cNvPr id="5" name="Content Placeholder 2">
            <a:extLst>
              <a:ext uri="{FF2B5EF4-FFF2-40B4-BE49-F238E27FC236}">
                <a16:creationId xmlns:a16="http://schemas.microsoft.com/office/drawing/2014/main" id="{484664CD-DACB-4C50-E10A-76B05BF7EE39}"/>
              </a:ext>
            </a:extLst>
          </p:cNvPr>
          <p:cNvGraphicFramePr>
            <a:graphicFrameLocks noGrp="1"/>
          </p:cNvGraphicFramePr>
          <p:nvPr>
            <p:ph idx="1"/>
            <p:extLst>
              <p:ext uri="{D42A27DB-BD31-4B8C-83A1-F6EECF244321}">
                <p14:modId xmlns:p14="http://schemas.microsoft.com/office/powerpoint/2010/main" val="2385914733"/>
              </p:ext>
            </p:extLst>
          </p:nvPr>
        </p:nvGraphicFramePr>
        <p:xfrm>
          <a:off x="1141412" y="1636575"/>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92205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5" name="Rectangle 74">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FD87A3F3-51AC-B4DC-2E5E-A312D8F7E7D7}"/>
              </a:ext>
            </a:extLst>
          </p:cNvPr>
          <p:cNvSpPr>
            <a:spLocks noGrp="1"/>
          </p:cNvSpPr>
          <p:nvPr>
            <p:ph type="title"/>
          </p:nvPr>
        </p:nvSpPr>
        <p:spPr>
          <a:xfrm>
            <a:off x="4996697" y="618518"/>
            <a:ext cx="6050713" cy="1478570"/>
          </a:xfrm>
        </p:spPr>
        <p:txBody>
          <a:bodyPr>
            <a:normAutofit/>
          </a:bodyPr>
          <a:lstStyle/>
          <a:p>
            <a:r>
              <a:rPr lang="en-US"/>
              <a:t>What we seek to analyze</a:t>
            </a:r>
          </a:p>
        </p:txBody>
      </p:sp>
      <p:pic>
        <p:nvPicPr>
          <p:cNvPr id="5" name="Picture 4" descr="Photograph of the earth">
            <a:extLst>
              <a:ext uri="{FF2B5EF4-FFF2-40B4-BE49-F238E27FC236}">
                <a16:creationId xmlns:a16="http://schemas.microsoft.com/office/drawing/2014/main" id="{97E7500E-638A-1F4B-ACE9-C607D1009979}"/>
              </a:ext>
            </a:extLst>
          </p:cNvPr>
          <p:cNvPicPr>
            <a:picLocks noChangeAspect="1"/>
          </p:cNvPicPr>
          <p:nvPr/>
        </p:nvPicPr>
        <p:blipFill rotWithShape="1">
          <a:blip r:embed="rId4"/>
          <a:srcRect l="29759" r="32219"/>
          <a:stretch/>
        </p:blipFill>
        <p:spPr>
          <a:xfrm>
            <a:off x="-5597" y="10"/>
            <a:ext cx="4635583" cy="6857990"/>
          </a:xfrm>
          <a:prstGeom prst="rect">
            <a:avLst/>
          </a:prstGeom>
        </p:spPr>
      </p:pic>
      <p:grpSp>
        <p:nvGrpSpPr>
          <p:cNvPr id="78" name="Group 77">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9" name="Rectangle 78">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0"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Rectangle 81">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3"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Rectangle 106">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8"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Rectangle 118">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20"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2"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73" name="Content Placeholder 2">
            <a:extLst>
              <a:ext uri="{FF2B5EF4-FFF2-40B4-BE49-F238E27FC236}">
                <a16:creationId xmlns:a16="http://schemas.microsoft.com/office/drawing/2014/main" id="{433F90A4-CF74-A2D6-F8EE-C440F5F32AF4}"/>
              </a:ext>
            </a:extLst>
          </p:cNvPr>
          <p:cNvSpPr>
            <a:spLocks noGrp="1"/>
          </p:cNvSpPr>
          <p:nvPr>
            <p:ph idx="1"/>
          </p:nvPr>
        </p:nvSpPr>
        <p:spPr>
          <a:xfrm>
            <a:off x="4996697" y="2112168"/>
            <a:ext cx="6078453" cy="3541714"/>
          </a:xfrm>
        </p:spPr>
        <p:txBody>
          <a:bodyPr>
            <a:normAutofit/>
          </a:bodyPr>
          <a:lstStyle/>
          <a:p>
            <a:pPr>
              <a:lnSpc>
                <a:spcPct val="110000"/>
              </a:lnSpc>
            </a:pPr>
            <a:r>
              <a:rPr lang="en-US" sz="2000"/>
              <a:t>Which regions in the United States experience the highest per capita poverty rates?</a:t>
            </a:r>
          </a:p>
          <a:p>
            <a:pPr>
              <a:lnSpc>
                <a:spcPct val="110000"/>
              </a:lnSpc>
            </a:pPr>
            <a:r>
              <a:rPr lang="en-US" sz="2000"/>
              <a:t>Which U.S. regions are most affected increasing climate events, specifically floods?</a:t>
            </a:r>
          </a:p>
          <a:p>
            <a:pPr>
              <a:lnSpc>
                <a:spcPct val="110000"/>
              </a:lnSpc>
            </a:pPr>
            <a:r>
              <a:rPr lang="en-US" sz="2000"/>
              <a:t>In which areas of the U.S. are the economic impacts of these climate disasters the greatest?</a:t>
            </a:r>
          </a:p>
          <a:p>
            <a:pPr>
              <a:lnSpc>
                <a:spcPct val="110000"/>
              </a:lnSpc>
            </a:pPr>
            <a:r>
              <a:rPr lang="en-US" sz="2000"/>
              <a:t>Upon examining our three primary datasets, what correlations or patterns emerge? Are there specific regions that exhibit elevated levels of all of these issues</a:t>
            </a:r>
          </a:p>
        </p:txBody>
      </p:sp>
    </p:spTree>
    <p:extLst>
      <p:ext uri="{BB962C8B-B14F-4D97-AF65-F5344CB8AC3E}">
        <p14:creationId xmlns:p14="http://schemas.microsoft.com/office/powerpoint/2010/main" val="429469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323" name="Group 322">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4" name="Rectangle 323">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5"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30F7843B-736B-EFCD-E26C-95F047DE3ADF}"/>
              </a:ext>
            </a:extLst>
          </p:cNvPr>
          <p:cNvSpPr>
            <a:spLocks noGrp="1"/>
          </p:cNvSpPr>
          <p:nvPr>
            <p:ph type="title"/>
          </p:nvPr>
        </p:nvSpPr>
        <p:spPr>
          <a:xfrm>
            <a:off x="4996697" y="618518"/>
            <a:ext cx="6050713" cy="1478570"/>
          </a:xfrm>
        </p:spPr>
        <p:txBody>
          <a:bodyPr vert="horz" lIns="91440" tIns="45720" rIns="91440" bIns="45720" rtlCol="0" anchor="ctr">
            <a:normAutofit/>
          </a:bodyPr>
          <a:lstStyle/>
          <a:p>
            <a:r>
              <a:rPr lang="en-US"/>
              <a:t>Datasets used, methodology </a:t>
            </a:r>
          </a:p>
        </p:txBody>
      </p:sp>
      <p:pic>
        <p:nvPicPr>
          <p:cNvPr id="4" name="Picture 3" descr="101010 data lines to infinity">
            <a:extLst>
              <a:ext uri="{FF2B5EF4-FFF2-40B4-BE49-F238E27FC236}">
                <a16:creationId xmlns:a16="http://schemas.microsoft.com/office/drawing/2014/main" id="{898A1BD9-A884-88A8-0AE5-968E43CF5113}"/>
              </a:ext>
            </a:extLst>
          </p:cNvPr>
          <p:cNvPicPr>
            <a:picLocks noChangeAspect="1"/>
          </p:cNvPicPr>
          <p:nvPr/>
        </p:nvPicPr>
        <p:blipFill rotWithShape="1">
          <a:blip r:embed="rId4"/>
          <a:srcRect l="29905" r="26328" b="1"/>
          <a:stretch/>
        </p:blipFill>
        <p:spPr>
          <a:xfrm>
            <a:off x="-5597" y="10"/>
            <a:ext cx="4635583" cy="6857990"/>
          </a:xfrm>
          <a:prstGeom prst="rect">
            <a:avLst/>
          </a:prstGeom>
        </p:spPr>
      </p:pic>
      <p:grpSp>
        <p:nvGrpSpPr>
          <p:cNvPr id="327" name="Group 326">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328" name="Rectangle 327">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29"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0"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1" name="Rectangle 330">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32"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3"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4"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5"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6"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7"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8"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9"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0"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1"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2"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3"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4"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5"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6"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7"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8"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9"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0"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1"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2"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3"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4"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5"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6" name="Rectangle 355">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57"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8"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9"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0"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1"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2"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3"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4"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5"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6"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7"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8" name="Rectangle 367">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69"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0"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1"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2"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3"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4"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5"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6"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7"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8"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9"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0"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1"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55" name="TextBox 254">
            <a:extLst>
              <a:ext uri="{FF2B5EF4-FFF2-40B4-BE49-F238E27FC236}">
                <a16:creationId xmlns:a16="http://schemas.microsoft.com/office/drawing/2014/main" id="{EC39AC2E-4147-D5C9-AA97-051A0699E04D}"/>
              </a:ext>
            </a:extLst>
          </p:cNvPr>
          <p:cNvSpPr txBox="1"/>
          <p:nvPr/>
        </p:nvSpPr>
        <p:spPr>
          <a:xfrm>
            <a:off x="4968958" y="2249487"/>
            <a:ext cx="6078453" cy="3541714"/>
          </a:xfrm>
          <a:prstGeom prst="rect">
            <a:avLst/>
          </a:prstGeom>
        </p:spPr>
        <p:txBody>
          <a:bodyPr vert="horz" lIns="91440" tIns="45720" rIns="91440" bIns="45720" rtlCol="0">
            <a:normAutofit/>
          </a:bodyPr>
          <a:lstStyle/>
          <a:p>
            <a:pPr defTabSz="914400">
              <a:lnSpc>
                <a:spcPct val="110000"/>
              </a:lnSpc>
              <a:spcAft>
                <a:spcPts val="600"/>
              </a:spcAft>
              <a:buSzPct val="125000"/>
            </a:pPr>
            <a:r>
              <a:rPr lang="en-US" b="1" u="sng"/>
              <a:t>Datasets:</a:t>
            </a:r>
          </a:p>
          <a:p>
            <a:pPr marL="285750" indent="-228600" defTabSz="914400">
              <a:lnSpc>
                <a:spcPct val="110000"/>
              </a:lnSpc>
              <a:spcAft>
                <a:spcPts val="600"/>
              </a:spcAft>
              <a:buSzPct val="125000"/>
              <a:buFont typeface="Arial" panose="020B0604020202020204" pitchFamily="34" charset="0"/>
              <a:buChar char="•"/>
            </a:pPr>
            <a:r>
              <a:rPr lang="en-US" sz="1400"/>
              <a:t>Flood events in the US from NOAA</a:t>
            </a:r>
          </a:p>
          <a:p>
            <a:pPr marL="285750" indent="-228600" defTabSz="914400">
              <a:lnSpc>
                <a:spcPct val="110000"/>
              </a:lnSpc>
              <a:spcAft>
                <a:spcPts val="600"/>
              </a:spcAft>
              <a:buSzPct val="125000"/>
              <a:buFont typeface="Arial" panose="020B0604020202020204" pitchFamily="34" charset="0"/>
              <a:buChar char="•"/>
            </a:pPr>
            <a:r>
              <a:rPr lang="en-US" sz="1400"/>
              <a:t>Poverty rates across the US from DATA.GOV</a:t>
            </a:r>
          </a:p>
          <a:p>
            <a:pPr marL="285750" indent="-228600" defTabSz="914400">
              <a:lnSpc>
                <a:spcPct val="110000"/>
              </a:lnSpc>
              <a:spcAft>
                <a:spcPts val="600"/>
              </a:spcAft>
              <a:buSzPct val="125000"/>
              <a:buFont typeface="Arial" panose="020B0604020202020204" pitchFamily="34" charset="0"/>
              <a:buChar char="•"/>
            </a:pPr>
            <a:r>
              <a:rPr lang="en-US" sz="1400"/>
              <a:t>County FIP code shapefile from DATA.GOV</a:t>
            </a:r>
          </a:p>
          <a:p>
            <a:pPr defTabSz="914400">
              <a:lnSpc>
                <a:spcPct val="110000"/>
              </a:lnSpc>
              <a:spcAft>
                <a:spcPts val="600"/>
              </a:spcAft>
              <a:buSzPct val="125000"/>
            </a:pPr>
            <a:r>
              <a:rPr lang="en-US" b="1" u="sng"/>
              <a:t>API</a:t>
            </a:r>
          </a:p>
          <a:p>
            <a:pPr lvl="1" indent="-228600" defTabSz="914400">
              <a:lnSpc>
                <a:spcPct val="110000"/>
              </a:lnSpc>
              <a:spcAft>
                <a:spcPts val="600"/>
              </a:spcAft>
              <a:buSzPct val="125000"/>
              <a:buFont typeface="Arial" panose="020B0604020202020204" pitchFamily="34" charset="0"/>
              <a:buChar char="•"/>
            </a:pPr>
            <a:r>
              <a:rPr lang="en-US" sz="1400"/>
              <a:t>Natural Disaster spending from FEMA</a:t>
            </a:r>
          </a:p>
          <a:p>
            <a:pPr marL="0" lvl="1" defTabSz="914400">
              <a:lnSpc>
                <a:spcPct val="110000"/>
              </a:lnSpc>
              <a:spcAft>
                <a:spcPts val="600"/>
              </a:spcAft>
              <a:buSzPct val="125000"/>
            </a:pPr>
            <a:r>
              <a:rPr lang="en-US" b="1" u="sng"/>
              <a:t>Methodology</a:t>
            </a:r>
          </a:p>
          <a:p>
            <a:pPr marL="514350" lvl="1" indent="-228600" defTabSz="914400">
              <a:lnSpc>
                <a:spcPct val="110000"/>
              </a:lnSpc>
              <a:spcAft>
                <a:spcPts val="600"/>
              </a:spcAft>
              <a:buSzPct val="125000"/>
              <a:buFont typeface="Arial" panose="020B0604020202020204" pitchFamily="34" charset="0"/>
              <a:buChar char="•"/>
            </a:pPr>
            <a:r>
              <a:rPr lang="en-US" sz="1400"/>
              <a:t>Python data analysis using pandas, </a:t>
            </a:r>
            <a:r>
              <a:rPr lang="en-US" sz="1400" err="1"/>
              <a:t>numpy</a:t>
            </a:r>
            <a:r>
              <a:rPr lang="en-US" sz="1400"/>
              <a:t>, matplotlib, folium maps.</a:t>
            </a:r>
          </a:p>
          <a:p>
            <a:pPr marL="514350" lvl="1" indent="-228600" defTabSz="914400">
              <a:lnSpc>
                <a:spcPct val="110000"/>
              </a:lnSpc>
              <a:spcAft>
                <a:spcPts val="600"/>
              </a:spcAft>
              <a:buSzPct val="125000"/>
              <a:buFont typeface="Arial" panose="020B0604020202020204" pitchFamily="34" charset="0"/>
              <a:buChar char="•"/>
            </a:pPr>
            <a:r>
              <a:rPr lang="en-US" sz="1400"/>
              <a:t>Creating charts and heatmaps based on collected data</a:t>
            </a:r>
          </a:p>
        </p:txBody>
      </p:sp>
    </p:spTree>
    <p:extLst>
      <p:ext uri="{BB962C8B-B14F-4D97-AF65-F5344CB8AC3E}">
        <p14:creationId xmlns:p14="http://schemas.microsoft.com/office/powerpoint/2010/main" val="206681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0" name="Group 9">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66" name="Group 65">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7" name="Rectangle 66">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A02D2152-2CEE-3354-CEA2-602D0F7E7ABB}"/>
              </a:ext>
            </a:extLst>
          </p:cNvPr>
          <p:cNvSpPr>
            <a:spLocks noGrp="1"/>
          </p:cNvSpPr>
          <p:nvPr>
            <p:ph type="title"/>
          </p:nvPr>
        </p:nvSpPr>
        <p:spPr>
          <a:xfrm>
            <a:off x="7914894" y="1122363"/>
            <a:ext cx="3156229" cy="2387600"/>
          </a:xfrm>
        </p:spPr>
        <p:txBody>
          <a:bodyPr vert="horz" lIns="91440" tIns="45720" rIns="91440" bIns="45720" rtlCol="0" anchor="b">
            <a:normAutofit/>
          </a:bodyPr>
          <a:lstStyle/>
          <a:p>
            <a:r>
              <a:rPr lang="en-US" sz="4800"/>
              <a:t>fin</a:t>
            </a:r>
          </a:p>
        </p:txBody>
      </p:sp>
      <p:pic>
        <p:nvPicPr>
          <p:cNvPr id="4" name="Picture 3" descr="Orca whale blowing water">
            <a:extLst>
              <a:ext uri="{FF2B5EF4-FFF2-40B4-BE49-F238E27FC236}">
                <a16:creationId xmlns:a16="http://schemas.microsoft.com/office/drawing/2014/main" id="{E52EF0B5-2AE7-E614-D4E2-BCE3F888C86C}"/>
              </a:ext>
            </a:extLst>
          </p:cNvPr>
          <p:cNvPicPr>
            <a:picLocks noChangeAspect="1"/>
          </p:cNvPicPr>
          <p:nvPr/>
        </p:nvPicPr>
        <p:blipFill rotWithShape="1">
          <a:blip r:embed="rId5"/>
          <a:srcRect l="22298"/>
          <a:stretch/>
        </p:blipFill>
        <p:spPr>
          <a:xfrm>
            <a:off x="-5597" y="10"/>
            <a:ext cx="7558541" cy="6857990"/>
          </a:xfrm>
          <a:prstGeom prst="rect">
            <a:avLst/>
          </a:prstGeom>
        </p:spPr>
      </p:pic>
      <p:grpSp>
        <p:nvGrpSpPr>
          <p:cNvPr id="70" name="Group 69">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1"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2"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5"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0"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2"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26" name="Group 125">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2"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3"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spTree>
    <p:extLst>
      <p:ext uri="{BB962C8B-B14F-4D97-AF65-F5344CB8AC3E}">
        <p14:creationId xmlns:p14="http://schemas.microsoft.com/office/powerpoint/2010/main" val="134407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56"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58" name="Group 157">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9"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0"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1"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2"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3"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4"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5"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6"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7"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8"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9"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0"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1"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2"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3"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4"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5"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6"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7"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8"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9"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0"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3"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8"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0"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8"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214" name="Group 213">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15" name="Rectangle 214">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149" name="Picture 148" descr="Old wrinkled hands with some coins">
            <a:extLst>
              <a:ext uri="{FF2B5EF4-FFF2-40B4-BE49-F238E27FC236}">
                <a16:creationId xmlns:a16="http://schemas.microsoft.com/office/drawing/2014/main" id="{C385C118-BA88-7BD8-8470-7157E3B2C1B8}"/>
              </a:ext>
            </a:extLst>
          </p:cNvPr>
          <p:cNvPicPr>
            <a:picLocks noChangeAspect="1"/>
          </p:cNvPicPr>
          <p:nvPr/>
        </p:nvPicPr>
        <p:blipFill rotWithShape="1">
          <a:blip r:embed="rId5">
            <a:alphaModFix/>
          </a:blip>
          <a:srcRect b="15706"/>
          <a:stretch/>
        </p:blipFill>
        <p:spPr>
          <a:xfrm>
            <a:off x="3611" y="10"/>
            <a:ext cx="12188389" cy="6857990"/>
          </a:xfrm>
          <a:prstGeom prst="rect">
            <a:avLst/>
          </a:prstGeom>
        </p:spPr>
      </p:pic>
      <p:grpSp>
        <p:nvGrpSpPr>
          <p:cNvPr id="218" name="Group 217">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219"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0" name="Group 219">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221"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2"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3"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4"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5"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6"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7"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8"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9"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0"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31"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2"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3"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4"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5"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6"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7"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8"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9"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0"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6B932F71-9CC3-DF9B-8FF0-D6CDAAFCC731}"/>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t>Poverty in the US</a:t>
            </a:r>
          </a:p>
        </p:txBody>
      </p:sp>
    </p:spTree>
    <p:extLst>
      <p:ext uri="{BB962C8B-B14F-4D97-AF65-F5344CB8AC3E}">
        <p14:creationId xmlns:p14="http://schemas.microsoft.com/office/powerpoint/2010/main" val="16500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3167D-61F0-F62D-F3A5-FF0BA86D3E23}"/>
              </a:ext>
            </a:extLst>
          </p:cNvPr>
          <p:cNvSpPr>
            <a:spLocks noGrp="1"/>
          </p:cNvSpPr>
          <p:nvPr>
            <p:ph type="title"/>
          </p:nvPr>
        </p:nvSpPr>
        <p:spPr>
          <a:xfrm>
            <a:off x="1143001" y="209550"/>
            <a:ext cx="9905998" cy="1478570"/>
          </a:xfrm>
        </p:spPr>
        <p:txBody>
          <a:bodyPr>
            <a:normAutofit/>
          </a:bodyPr>
          <a:lstStyle/>
          <a:p>
            <a:pPr algn="ctr"/>
            <a:r>
              <a:rPr lang="en-US"/>
              <a:t>visualization 1: how does poverty look across America?</a:t>
            </a:r>
          </a:p>
        </p:txBody>
      </p:sp>
      <p:pic>
        <p:nvPicPr>
          <p:cNvPr id="7" name="Content Placeholder 6" descr="A map of the united states&#10;&#10;Description automatically generated">
            <a:extLst>
              <a:ext uri="{FF2B5EF4-FFF2-40B4-BE49-F238E27FC236}">
                <a16:creationId xmlns:a16="http://schemas.microsoft.com/office/drawing/2014/main" id="{DD4D3B42-8EE0-79BD-9E55-BB1597CC1FB3}"/>
              </a:ext>
            </a:extLst>
          </p:cNvPr>
          <p:cNvPicPr>
            <a:picLocks noChangeAspect="1"/>
          </p:cNvPicPr>
          <p:nvPr/>
        </p:nvPicPr>
        <p:blipFill rotWithShape="1">
          <a:blip r:embed="rId3"/>
          <a:srcRect r="4439"/>
          <a:stretch/>
        </p:blipFill>
        <p:spPr>
          <a:xfrm>
            <a:off x="168712" y="1688120"/>
            <a:ext cx="7312605" cy="50122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84" name="Content Placeholder 10">
            <a:extLst>
              <a:ext uri="{FF2B5EF4-FFF2-40B4-BE49-F238E27FC236}">
                <a16:creationId xmlns:a16="http://schemas.microsoft.com/office/drawing/2014/main" id="{1C24123F-2E4F-C928-2A58-BA0596261FCF}"/>
              </a:ext>
            </a:extLst>
          </p:cNvPr>
          <p:cNvSpPr>
            <a:spLocks noGrp="1"/>
          </p:cNvSpPr>
          <p:nvPr>
            <p:ph idx="1"/>
          </p:nvPr>
        </p:nvSpPr>
        <p:spPr>
          <a:xfrm>
            <a:off x="7481317" y="1982787"/>
            <a:ext cx="4710683" cy="3541714"/>
          </a:xfrm>
        </p:spPr>
        <p:txBody>
          <a:bodyPr>
            <a:normAutofit/>
          </a:bodyPr>
          <a:lstStyle/>
          <a:p>
            <a:r>
              <a:rPr lang="en-US"/>
              <a:t>It picks up a higher density as you move east</a:t>
            </a:r>
          </a:p>
          <a:p>
            <a:r>
              <a:rPr lang="en-US"/>
              <a:t>There is an increase frequency in south easter us and along the southern Appalachian mountain region.</a:t>
            </a:r>
          </a:p>
        </p:txBody>
      </p:sp>
    </p:spTree>
    <p:extLst>
      <p:ext uri="{BB962C8B-B14F-4D97-AF65-F5344CB8AC3E}">
        <p14:creationId xmlns:p14="http://schemas.microsoft.com/office/powerpoint/2010/main" val="3202754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B5F0A-478D-79E1-2980-69696CFDACC5}"/>
              </a:ext>
            </a:extLst>
          </p:cNvPr>
          <p:cNvSpPr>
            <a:spLocks noGrp="1"/>
          </p:cNvSpPr>
          <p:nvPr>
            <p:ph type="title"/>
          </p:nvPr>
        </p:nvSpPr>
        <p:spPr>
          <a:xfrm>
            <a:off x="1143001" y="122729"/>
            <a:ext cx="9905998" cy="1478570"/>
          </a:xfrm>
        </p:spPr>
        <p:txBody>
          <a:bodyPr/>
          <a:lstStyle/>
          <a:p>
            <a:pPr algn="ctr"/>
            <a:r>
              <a:rPr lang="en-US"/>
              <a:t>What are the states with the highest poverty rates?</a:t>
            </a:r>
          </a:p>
        </p:txBody>
      </p:sp>
      <p:pic>
        <p:nvPicPr>
          <p:cNvPr id="6" name="Picture 5">
            <a:extLst>
              <a:ext uri="{FF2B5EF4-FFF2-40B4-BE49-F238E27FC236}">
                <a16:creationId xmlns:a16="http://schemas.microsoft.com/office/drawing/2014/main" id="{8A59B9BF-49FC-3C43-26F7-EA06C01064A6}"/>
              </a:ext>
            </a:extLst>
          </p:cNvPr>
          <p:cNvPicPr>
            <a:picLocks noChangeAspect="1"/>
          </p:cNvPicPr>
          <p:nvPr/>
        </p:nvPicPr>
        <p:blipFill>
          <a:blip r:embed="rId2"/>
          <a:stretch>
            <a:fillRect/>
          </a:stretch>
        </p:blipFill>
        <p:spPr>
          <a:xfrm>
            <a:off x="8913068" y="2609848"/>
            <a:ext cx="3069382" cy="2819995"/>
          </a:xfrm>
          <a:prstGeom prst="rect">
            <a:avLst/>
          </a:prstGeom>
        </p:spPr>
      </p:pic>
      <p:pic>
        <p:nvPicPr>
          <p:cNvPr id="8" name="Picture 7">
            <a:extLst>
              <a:ext uri="{FF2B5EF4-FFF2-40B4-BE49-F238E27FC236}">
                <a16:creationId xmlns:a16="http://schemas.microsoft.com/office/drawing/2014/main" id="{11FD7B4C-1A57-A6B4-B310-926A002DA7C1}"/>
              </a:ext>
            </a:extLst>
          </p:cNvPr>
          <p:cNvPicPr>
            <a:picLocks noChangeAspect="1"/>
          </p:cNvPicPr>
          <p:nvPr/>
        </p:nvPicPr>
        <p:blipFill>
          <a:blip r:embed="rId3"/>
          <a:stretch>
            <a:fillRect/>
          </a:stretch>
        </p:blipFill>
        <p:spPr>
          <a:xfrm>
            <a:off x="114299" y="1891306"/>
            <a:ext cx="8719369" cy="4257080"/>
          </a:xfrm>
          <a:prstGeom prst="rect">
            <a:avLst/>
          </a:prstGeom>
        </p:spPr>
      </p:pic>
    </p:spTree>
    <p:extLst>
      <p:ext uri="{BB962C8B-B14F-4D97-AF65-F5344CB8AC3E}">
        <p14:creationId xmlns:p14="http://schemas.microsoft.com/office/powerpoint/2010/main" val="1203057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EBDC4-E4AF-7B97-A731-FDFD34A4D9BC}"/>
              </a:ext>
            </a:extLst>
          </p:cNvPr>
          <p:cNvSpPr>
            <a:spLocks noGrp="1"/>
          </p:cNvSpPr>
          <p:nvPr>
            <p:ph type="title"/>
          </p:nvPr>
        </p:nvSpPr>
        <p:spPr/>
        <p:txBody>
          <a:bodyPr/>
          <a:lstStyle/>
          <a:p>
            <a:r>
              <a:rPr lang="en-US"/>
              <a:t>Poverty Rate Change last ten years</a:t>
            </a:r>
          </a:p>
        </p:txBody>
      </p:sp>
      <p:pic>
        <p:nvPicPr>
          <p:cNvPr id="13" name="Picture 12">
            <a:extLst>
              <a:ext uri="{FF2B5EF4-FFF2-40B4-BE49-F238E27FC236}">
                <a16:creationId xmlns:a16="http://schemas.microsoft.com/office/drawing/2014/main" id="{6C5AF228-2ABE-E29D-1199-61170B31BF9F}"/>
              </a:ext>
            </a:extLst>
          </p:cNvPr>
          <p:cNvPicPr>
            <a:picLocks noChangeAspect="1"/>
          </p:cNvPicPr>
          <p:nvPr/>
        </p:nvPicPr>
        <p:blipFill>
          <a:blip r:embed="rId2"/>
          <a:stretch>
            <a:fillRect/>
          </a:stretch>
        </p:blipFill>
        <p:spPr>
          <a:xfrm>
            <a:off x="8417789" y="1888029"/>
            <a:ext cx="3081942" cy="3081942"/>
          </a:xfrm>
          <a:prstGeom prst="rect">
            <a:avLst/>
          </a:prstGeom>
        </p:spPr>
      </p:pic>
      <p:pic>
        <p:nvPicPr>
          <p:cNvPr id="14" name="Picture 13">
            <a:extLst>
              <a:ext uri="{FF2B5EF4-FFF2-40B4-BE49-F238E27FC236}">
                <a16:creationId xmlns:a16="http://schemas.microsoft.com/office/drawing/2014/main" id="{5FA875CB-1A2B-79E7-C261-5100D40AF6E0}"/>
              </a:ext>
            </a:extLst>
          </p:cNvPr>
          <p:cNvPicPr>
            <a:picLocks noChangeAspect="1"/>
          </p:cNvPicPr>
          <p:nvPr/>
        </p:nvPicPr>
        <p:blipFill>
          <a:blip r:embed="rId3"/>
          <a:stretch>
            <a:fillRect/>
          </a:stretch>
        </p:blipFill>
        <p:spPr>
          <a:xfrm>
            <a:off x="529471" y="1888029"/>
            <a:ext cx="7772400" cy="4118702"/>
          </a:xfrm>
          <a:prstGeom prst="rect">
            <a:avLst/>
          </a:prstGeom>
        </p:spPr>
      </p:pic>
    </p:spTree>
    <p:extLst>
      <p:ext uri="{BB962C8B-B14F-4D97-AF65-F5344CB8AC3E}">
        <p14:creationId xmlns:p14="http://schemas.microsoft.com/office/powerpoint/2010/main" val="2136744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04"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506" name="Group 50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50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0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1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1"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2"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3"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4"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5"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6"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7"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8"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9"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0"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1"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2"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3"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4"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5"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6"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7"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8"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9"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0"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1"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2"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3"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44"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5"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6"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7"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8"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9"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0"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1"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2"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3"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4"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5"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56"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7"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8"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9"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0"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1"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2"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3"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4"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5"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1"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7"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8"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513" name="Group 512">
            <a:extLst>
              <a:ext uri="{FF2B5EF4-FFF2-40B4-BE49-F238E27FC236}">
                <a16:creationId xmlns:a16="http://schemas.microsoft.com/office/drawing/2014/main" id="{EF58D138-35FF-4A3E-9FCD-A6044FD3CB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14" name="Rectangle 513">
              <a:extLst>
                <a:ext uri="{FF2B5EF4-FFF2-40B4-BE49-F238E27FC236}">
                  <a16:creationId xmlns:a16="http://schemas.microsoft.com/office/drawing/2014/main" id="{F5BD0798-598F-4D8A-86B1-B5EFC7444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5" name="Picture 2">
              <a:extLst>
                <a:ext uri="{FF2B5EF4-FFF2-40B4-BE49-F238E27FC236}">
                  <a16:creationId xmlns:a16="http://schemas.microsoft.com/office/drawing/2014/main" id="{AC94F2E1-5E1D-4DE4-876F-B863EF53769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6E58EE99-8F1F-6F58-2677-5A9409C88407}"/>
              </a:ext>
            </a:extLst>
          </p:cNvPr>
          <p:cNvSpPr>
            <a:spLocks noGrp="1"/>
          </p:cNvSpPr>
          <p:nvPr>
            <p:ph type="title"/>
          </p:nvPr>
        </p:nvSpPr>
        <p:spPr>
          <a:xfrm>
            <a:off x="1141414" y="5627688"/>
            <a:ext cx="8830733" cy="936096"/>
          </a:xfrm>
        </p:spPr>
        <p:txBody>
          <a:bodyPr vert="horz" lIns="91440" tIns="45720" rIns="91440" bIns="45720" rtlCol="0" anchor="b">
            <a:normAutofit/>
          </a:bodyPr>
          <a:lstStyle/>
          <a:p>
            <a:r>
              <a:rPr lang="en-US" sz="3100"/>
              <a:t>How the state poverty rates look over time</a:t>
            </a:r>
          </a:p>
        </p:txBody>
      </p:sp>
      <p:grpSp>
        <p:nvGrpSpPr>
          <p:cNvPr id="517" name="Group 516">
            <a:extLst>
              <a:ext uri="{FF2B5EF4-FFF2-40B4-BE49-F238E27FC236}">
                <a16:creationId xmlns:a16="http://schemas.microsoft.com/office/drawing/2014/main" id="{B6B0FEEE-81F6-4CFD-9F19-7422C2BBB7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18" name="Rectangle 5">
              <a:extLst>
                <a:ext uri="{FF2B5EF4-FFF2-40B4-BE49-F238E27FC236}">
                  <a16:creationId xmlns:a16="http://schemas.microsoft.com/office/drawing/2014/main" id="{610875A9-E6B1-4A9E-8D06-56271808AF8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19" name="Freeform 6">
              <a:extLst>
                <a:ext uri="{FF2B5EF4-FFF2-40B4-BE49-F238E27FC236}">
                  <a16:creationId xmlns:a16="http://schemas.microsoft.com/office/drawing/2014/main" id="{3568C212-C192-4F35-9EDA-FFAFA2620E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0" name="Freeform 7">
              <a:extLst>
                <a:ext uri="{FF2B5EF4-FFF2-40B4-BE49-F238E27FC236}">
                  <a16:creationId xmlns:a16="http://schemas.microsoft.com/office/drawing/2014/main" id="{3AB2D5B1-4EF5-411D-98F9-332CE875D0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1" name="Freeform 8">
              <a:extLst>
                <a:ext uri="{FF2B5EF4-FFF2-40B4-BE49-F238E27FC236}">
                  <a16:creationId xmlns:a16="http://schemas.microsoft.com/office/drawing/2014/main" id="{901DF0D0-5B9C-4A92-A0C5-F70CC77B4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2" name="Freeform 9">
              <a:extLst>
                <a:ext uri="{FF2B5EF4-FFF2-40B4-BE49-F238E27FC236}">
                  <a16:creationId xmlns:a16="http://schemas.microsoft.com/office/drawing/2014/main" id="{0E44C639-7E08-4ED9-87D3-7E1DEBD17F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3" name="Freeform 10">
              <a:extLst>
                <a:ext uri="{FF2B5EF4-FFF2-40B4-BE49-F238E27FC236}">
                  <a16:creationId xmlns:a16="http://schemas.microsoft.com/office/drawing/2014/main" id="{8D55EDFE-6B27-4CEF-A149-DE03F258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4" name="Freeform 11">
              <a:extLst>
                <a:ext uri="{FF2B5EF4-FFF2-40B4-BE49-F238E27FC236}">
                  <a16:creationId xmlns:a16="http://schemas.microsoft.com/office/drawing/2014/main" id="{899753F1-0A7C-4019-B0D4-98E8D6555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5" name="Freeform 12">
              <a:extLst>
                <a:ext uri="{FF2B5EF4-FFF2-40B4-BE49-F238E27FC236}">
                  <a16:creationId xmlns:a16="http://schemas.microsoft.com/office/drawing/2014/main" id="{2E46CC92-32DE-4118-9922-E40E32D0C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6" name="Freeform 13">
              <a:extLst>
                <a:ext uri="{FF2B5EF4-FFF2-40B4-BE49-F238E27FC236}">
                  <a16:creationId xmlns:a16="http://schemas.microsoft.com/office/drawing/2014/main" id="{6E837780-3EEC-4D7C-AE0A-B85D4B4D7A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7" name="Freeform 14">
              <a:extLst>
                <a:ext uri="{FF2B5EF4-FFF2-40B4-BE49-F238E27FC236}">
                  <a16:creationId xmlns:a16="http://schemas.microsoft.com/office/drawing/2014/main" id="{FF9C7BD2-1595-4FB5-84CC-08DBE10EF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8" name="Freeform 15">
              <a:extLst>
                <a:ext uri="{FF2B5EF4-FFF2-40B4-BE49-F238E27FC236}">
                  <a16:creationId xmlns:a16="http://schemas.microsoft.com/office/drawing/2014/main" id="{223B4D7F-AAB4-4C07-8497-AC90FC7AC8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9" name="Line 16">
              <a:extLst>
                <a:ext uri="{FF2B5EF4-FFF2-40B4-BE49-F238E27FC236}">
                  <a16:creationId xmlns:a16="http://schemas.microsoft.com/office/drawing/2014/main" id="{BF0BC434-CADA-4A14-9CC4-514A8AC0AD8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30" name="Freeform 17">
              <a:extLst>
                <a:ext uri="{FF2B5EF4-FFF2-40B4-BE49-F238E27FC236}">
                  <a16:creationId xmlns:a16="http://schemas.microsoft.com/office/drawing/2014/main" id="{64B93112-5E7A-4AD7-9F08-EC9DE3B7A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1" name="Freeform 18">
              <a:extLst>
                <a:ext uri="{FF2B5EF4-FFF2-40B4-BE49-F238E27FC236}">
                  <a16:creationId xmlns:a16="http://schemas.microsoft.com/office/drawing/2014/main" id="{104C40EC-49BC-4BF4-9B0F-36413F92C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2" name="Freeform 19">
              <a:extLst>
                <a:ext uri="{FF2B5EF4-FFF2-40B4-BE49-F238E27FC236}">
                  <a16:creationId xmlns:a16="http://schemas.microsoft.com/office/drawing/2014/main" id="{490CF2A3-97A8-4A5C-AA71-F66D5EFB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3" name="Freeform 20">
              <a:extLst>
                <a:ext uri="{FF2B5EF4-FFF2-40B4-BE49-F238E27FC236}">
                  <a16:creationId xmlns:a16="http://schemas.microsoft.com/office/drawing/2014/main" id="{AD278AAA-5D43-4120-94A8-8CABD2B2D4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4" name="Rectangle 21">
              <a:extLst>
                <a:ext uri="{FF2B5EF4-FFF2-40B4-BE49-F238E27FC236}">
                  <a16:creationId xmlns:a16="http://schemas.microsoft.com/office/drawing/2014/main" id="{4063DBF1-AA0B-41AE-B075-3592DD039E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35" name="Freeform 22">
              <a:extLst>
                <a:ext uri="{FF2B5EF4-FFF2-40B4-BE49-F238E27FC236}">
                  <a16:creationId xmlns:a16="http://schemas.microsoft.com/office/drawing/2014/main" id="{084C0B7D-251C-4399-AF81-3D417E6CCA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6" name="Freeform 23">
              <a:extLst>
                <a:ext uri="{FF2B5EF4-FFF2-40B4-BE49-F238E27FC236}">
                  <a16:creationId xmlns:a16="http://schemas.microsoft.com/office/drawing/2014/main" id="{41CBB601-6248-4C6A-8CE0-EDE956CA67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7" name="Freeform 24">
              <a:extLst>
                <a:ext uri="{FF2B5EF4-FFF2-40B4-BE49-F238E27FC236}">
                  <a16:creationId xmlns:a16="http://schemas.microsoft.com/office/drawing/2014/main" id="{61217433-E7AF-4C9E-B859-8B51FDE4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8" name="Freeform 25">
              <a:extLst>
                <a:ext uri="{FF2B5EF4-FFF2-40B4-BE49-F238E27FC236}">
                  <a16:creationId xmlns:a16="http://schemas.microsoft.com/office/drawing/2014/main" id="{83750ECC-2687-4D3D-AF82-9D55F4A956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9" name="Freeform 26">
              <a:extLst>
                <a:ext uri="{FF2B5EF4-FFF2-40B4-BE49-F238E27FC236}">
                  <a16:creationId xmlns:a16="http://schemas.microsoft.com/office/drawing/2014/main" id="{481712CE-D3D3-48A9-9194-29514E826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0" name="Freeform 27">
              <a:extLst>
                <a:ext uri="{FF2B5EF4-FFF2-40B4-BE49-F238E27FC236}">
                  <a16:creationId xmlns:a16="http://schemas.microsoft.com/office/drawing/2014/main" id="{AFDCA284-1452-42D7-8188-8DBBF5500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1" name="Freeform 28">
              <a:extLst>
                <a:ext uri="{FF2B5EF4-FFF2-40B4-BE49-F238E27FC236}">
                  <a16:creationId xmlns:a16="http://schemas.microsoft.com/office/drawing/2014/main" id="{84621BF2-B93B-49DE-A0E9-7DB87A12DF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2" name="Freeform 29">
              <a:extLst>
                <a:ext uri="{FF2B5EF4-FFF2-40B4-BE49-F238E27FC236}">
                  <a16:creationId xmlns:a16="http://schemas.microsoft.com/office/drawing/2014/main" id="{23D257B1-AE83-4340-9A3D-9AF67475D5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3" name="Freeform 30">
              <a:extLst>
                <a:ext uri="{FF2B5EF4-FFF2-40B4-BE49-F238E27FC236}">
                  <a16:creationId xmlns:a16="http://schemas.microsoft.com/office/drawing/2014/main" id="{48C080A8-F687-4FC3-85A0-06C260CA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4" name="Freeform 31">
              <a:extLst>
                <a:ext uri="{FF2B5EF4-FFF2-40B4-BE49-F238E27FC236}">
                  <a16:creationId xmlns:a16="http://schemas.microsoft.com/office/drawing/2014/main" id="{A63FB1C6-D023-4C54-8D8E-319888E058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pic>
        <p:nvPicPr>
          <p:cNvPr id="4" name="Content Placeholder 3">
            <a:extLst>
              <a:ext uri="{FF2B5EF4-FFF2-40B4-BE49-F238E27FC236}">
                <a16:creationId xmlns:a16="http://schemas.microsoft.com/office/drawing/2014/main" id="{524D8DD8-7F55-8FFE-9D3B-C9C997E94731}"/>
              </a:ext>
            </a:extLst>
          </p:cNvPr>
          <p:cNvPicPr>
            <a:picLocks noChangeAspect="1"/>
          </p:cNvPicPr>
          <p:nvPr/>
        </p:nvPicPr>
        <p:blipFill rotWithShape="1">
          <a:blip r:embed="rId5"/>
          <a:srcRect l="272" t="1492" r="-272" b="24355"/>
          <a:stretch/>
        </p:blipFill>
        <p:spPr>
          <a:xfrm>
            <a:off x="371475" y="552451"/>
            <a:ext cx="11440303" cy="4389966"/>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546" name="Group 545">
            <a:extLst>
              <a:ext uri="{FF2B5EF4-FFF2-40B4-BE49-F238E27FC236}">
                <a16:creationId xmlns:a16="http://schemas.microsoft.com/office/drawing/2014/main" id="{ED8042C1-215E-4C21-BB6B-38C5EE4694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547" name="Freeform 32">
              <a:extLst>
                <a:ext uri="{FF2B5EF4-FFF2-40B4-BE49-F238E27FC236}">
                  <a16:creationId xmlns:a16="http://schemas.microsoft.com/office/drawing/2014/main" id="{134E4A6E-1602-4ED8-95F4-2649025B44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8" name="Freeform 33">
              <a:extLst>
                <a:ext uri="{FF2B5EF4-FFF2-40B4-BE49-F238E27FC236}">
                  <a16:creationId xmlns:a16="http://schemas.microsoft.com/office/drawing/2014/main" id="{E26FC114-5BB0-453D-9D96-4A82F7EB73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9" name="Freeform 34">
              <a:extLst>
                <a:ext uri="{FF2B5EF4-FFF2-40B4-BE49-F238E27FC236}">
                  <a16:creationId xmlns:a16="http://schemas.microsoft.com/office/drawing/2014/main" id="{42DD29BE-7338-48CF-A8E4-AE63B9474A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0" name="Freeform 35">
              <a:extLst>
                <a:ext uri="{FF2B5EF4-FFF2-40B4-BE49-F238E27FC236}">
                  <a16:creationId xmlns:a16="http://schemas.microsoft.com/office/drawing/2014/main" id="{38DA003C-8448-4B2C-AFEC-8354C0FCF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1" name="Freeform 36">
              <a:extLst>
                <a:ext uri="{FF2B5EF4-FFF2-40B4-BE49-F238E27FC236}">
                  <a16:creationId xmlns:a16="http://schemas.microsoft.com/office/drawing/2014/main" id="{444007C8-E852-4C4C-B866-1F029E7D34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2" name="Freeform 37">
              <a:extLst>
                <a:ext uri="{FF2B5EF4-FFF2-40B4-BE49-F238E27FC236}">
                  <a16:creationId xmlns:a16="http://schemas.microsoft.com/office/drawing/2014/main" id="{93687523-D874-491A-A0CA-5C46712A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3" name="Freeform 38">
              <a:extLst>
                <a:ext uri="{FF2B5EF4-FFF2-40B4-BE49-F238E27FC236}">
                  <a16:creationId xmlns:a16="http://schemas.microsoft.com/office/drawing/2014/main" id="{8B54C82F-6BF1-43CD-8E37-69E9A44A8D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4" name="Freeform 39">
              <a:extLst>
                <a:ext uri="{FF2B5EF4-FFF2-40B4-BE49-F238E27FC236}">
                  <a16:creationId xmlns:a16="http://schemas.microsoft.com/office/drawing/2014/main" id="{7319E2D4-6B6C-40D8-BED9-458580829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5" name="Freeform 40">
              <a:extLst>
                <a:ext uri="{FF2B5EF4-FFF2-40B4-BE49-F238E27FC236}">
                  <a16:creationId xmlns:a16="http://schemas.microsoft.com/office/drawing/2014/main" id="{12E07592-0C27-4DBF-9DCB-3629BB6DE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6" name="Rectangle 41">
              <a:extLst>
                <a:ext uri="{FF2B5EF4-FFF2-40B4-BE49-F238E27FC236}">
                  <a16:creationId xmlns:a16="http://schemas.microsoft.com/office/drawing/2014/main" id="{9EA2E577-F748-4C1C-BD16-8356C2F763F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pic>
        <p:nvPicPr>
          <p:cNvPr id="3" name="Picture 2">
            <a:extLst>
              <a:ext uri="{FF2B5EF4-FFF2-40B4-BE49-F238E27FC236}">
                <a16:creationId xmlns:a16="http://schemas.microsoft.com/office/drawing/2014/main" id="{C77F5E97-7363-EB54-B6A9-CC9EC6232C6C}"/>
              </a:ext>
            </a:extLst>
          </p:cNvPr>
          <p:cNvPicPr>
            <a:picLocks noChangeAspect="1"/>
          </p:cNvPicPr>
          <p:nvPr/>
        </p:nvPicPr>
        <p:blipFill>
          <a:blip r:embed="rId6"/>
          <a:stretch>
            <a:fillRect/>
          </a:stretch>
        </p:blipFill>
        <p:spPr>
          <a:xfrm>
            <a:off x="446085" y="161000"/>
            <a:ext cx="11228707" cy="5445919"/>
          </a:xfrm>
          <a:prstGeom prst="rect">
            <a:avLst/>
          </a:prstGeom>
        </p:spPr>
      </p:pic>
    </p:spTree>
    <p:extLst>
      <p:ext uri="{BB962C8B-B14F-4D97-AF65-F5344CB8AC3E}">
        <p14:creationId xmlns:p14="http://schemas.microsoft.com/office/powerpoint/2010/main" val="20645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grpId="0" nodeType="afterEffect">
                                  <p:stCondLst>
                                    <p:cond delay="500"/>
                                  </p:stCondLst>
                                  <p:iterate type="lt">
                                    <p:tmAbs val="0"/>
                                  </p:iterate>
                                  <p:childTnLst>
                                    <p:set>
                                      <p:cBhvr override="childStyle">
                                        <p:cTn id="6" dur="indefinite"/>
                                        <p:tgtEl>
                                          <p:spTgt spid="2"/>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par>
                          <p:cTn id="11" fill="hold">
                            <p:stCondLst>
                              <p:cond delay="0"/>
                            </p:stCondLst>
                            <p:childTnLst>
                              <p:par>
                                <p:cTn id="12" presetID="10" presetClass="entr" presetSubtype="0" fill="hold" nodeType="afterEffect">
                                  <p:stCondLst>
                                    <p:cond delay="25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19" name="Group 1118">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20" name="Rectangle 1119">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1"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D2F4C79A-6BCD-F273-4D78-050C4F7BE8B3}"/>
              </a:ext>
            </a:extLst>
          </p:cNvPr>
          <p:cNvSpPr>
            <a:spLocks noGrp="1"/>
          </p:cNvSpPr>
          <p:nvPr>
            <p:ph type="ctrTitle"/>
          </p:nvPr>
        </p:nvSpPr>
        <p:spPr>
          <a:xfrm>
            <a:off x="6615112" y="1122363"/>
            <a:ext cx="4052887" cy="2387600"/>
          </a:xfrm>
        </p:spPr>
        <p:txBody>
          <a:bodyPr>
            <a:normAutofit/>
          </a:bodyPr>
          <a:lstStyle/>
          <a:p>
            <a:r>
              <a:rPr lang="en-US"/>
              <a:t>Flooding. Who Is it good for?</a:t>
            </a:r>
          </a:p>
        </p:txBody>
      </p:sp>
      <p:sp>
        <p:nvSpPr>
          <p:cNvPr id="3" name="Subtitle 2">
            <a:extLst>
              <a:ext uri="{FF2B5EF4-FFF2-40B4-BE49-F238E27FC236}">
                <a16:creationId xmlns:a16="http://schemas.microsoft.com/office/drawing/2014/main" id="{5F797FBA-7019-FF06-88A1-0581A9EC7992}"/>
              </a:ext>
            </a:extLst>
          </p:cNvPr>
          <p:cNvSpPr>
            <a:spLocks noGrp="1"/>
          </p:cNvSpPr>
          <p:nvPr>
            <p:ph type="subTitle" idx="1"/>
          </p:nvPr>
        </p:nvSpPr>
        <p:spPr>
          <a:xfrm>
            <a:off x="6585702" y="3602038"/>
            <a:ext cx="4082297" cy="1655762"/>
          </a:xfrm>
        </p:spPr>
        <p:txBody>
          <a:bodyPr>
            <a:normAutofit/>
          </a:bodyPr>
          <a:lstStyle/>
          <a:p>
            <a:r>
              <a:rPr lang="en-US"/>
              <a:t>Absolutely, absolutely no one.</a:t>
            </a:r>
          </a:p>
        </p:txBody>
      </p:sp>
      <p:pic>
        <p:nvPicPr>
          <p:cNvPr id="1026" name="Picture 2" descr="A road going through a body of water&#10;&#10;Description automatically generated">
            <a:extLst>
              <a:ext uri="{FF2B5EF4-FFF2-40B4-BE49-F238E27FC236}">
                <a16:creationId xmlns:a16="http://schemas.microsoft.com/office/drawing/2014/main" id="{398DA289-2C71-48C0-6EE6-CEAA35FD77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083" r="-3" b="-3"/>
          <a:stretch/>
        </p:blipFill>
        <p:spPr bwMode="auto">
          <a:xfrm>
            <a:off x="-5597" y="10"/>
            <a:ext cx="6101597"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123" name="Group 1122">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124"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25"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6"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7"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28"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9"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0"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1"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2"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3"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4"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5"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6"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7"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8"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9"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0"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1"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2"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3"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4"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5"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6"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7"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8"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9"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0"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1"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2"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53"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4"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5"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6"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7"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8"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9"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0"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1"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2"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3"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4"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65"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6"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7"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8"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9"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0"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1"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2"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3"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4"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5"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6"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7"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179" name="Group 1178">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80"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1"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2"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3"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4"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5"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6"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7"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8"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9"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spTree>
    <p:extLst>
      <p:ext uri="{BB962C8B-B14F-4D97-AF65-F5344CB8AC3E}">
        <p14:creationId xmlns:p14="http://schemas.microsoft.com/office/powerpoint/2010/main" val="4282305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0B97A-07EF-0009-3EBB-EDEB7AA1DB2D}"/>
              </a:ext>
            </a:extLst>
          </p:cNvPr>
          <p:cNvSpPr>
            <a:spLocks noGrp="1"/>
          </p:cNvSpPr>
          <p:nvPr>
            <p:ph type="title"/>
          </p:nvPr>
        </p:nvSpPr>
        <p:spPr>
          <a:xfrm>
            <a:off x="1141412" y="350230"/>
            <a:ext cx="9905998" cy="1478570"/>
          </a:xfrm>
        </p:spPr>
        <p:txBody>
          <a:bodyPr/>
          <a:lstStyle/>
          <a:p>
            <a:r>
              <a:rPr lang="en-US"/>
              <a:t>Visualization 2: where has flooding increased the most?</a:t>
            </a:r>
          </a:p>
        </p:txBody>
      </p:sp>
      <p:pic>
        <p:nvPicPr>
          <p:cNvPr id="5" name="Picture 4">
            <a:extLst>
              <a:ext uri="{FF2B5EF4-FFF2-40B4-BE49-F238E27FC236}">
                <a16:creationId xmlns:a16="http://schemas.microsoft.com/office/drawing/2014/main" id="{45A5174C-8652-2297-2C43-C11C5673A20F}"/>
              </a:ext>
            </a:extLst>
          </p:cNvPr>
          <p:cNvPicPr>
            <a:picLocks noChangeAspect="1"/>
          </p:cNvPicPr>
          <p:nvPr/>
        </p:nvPicPr>
        <p:blipFill>
          <a:blip r:embed="rId2"/>
          <a:stretch>
            <a:fillRect/>
          </a:stretch>
        </p:blipFill>
        <p:spPr>
          <a:xfrm>
            <a:off x="1292244" y="1828800"/>
            <a:ext cx="9604335" cy="4712686"/>
          </a:xfrm>
          <a:prstGeom prst="rect">
            <a:avLst/>
          </a:prstGeom>
          <a:ln>
            <a:noFill/>
          </a:ln>
          <a:effectLst>
            <a:softEdge rad="112500"/>
          </a:effectLst>
        </p:spPr>
      </p:pic>
    </p:spTree>
    <p:extLst>
      <p:ext uri="{BB962C8B-B14F-4D97-AF65-F5344CB8AC3E}">
        <p14:creationId xmlns:p14="http://schemas.microsoft.com/office/powerpoint/2010/main" val="25291911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0</TotalTime>
  <Words>468</Words>
  <Application>Microsoft Macintosh PowerPoint</Application>
  <PresentationFormat>Widescreen</PresentationFormat>
  <Paragraphs>51</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Tw Cen MT</vt:lpstr>
      <vt:lpstr>Circuit</vt:lpstr>
      <vt:lpstr>Floods and poverty</vt:lpstr>
      <vt:lpstr>What we seek to analyze</vt:lpstr>
      <vt:lpstr>Poverty in the US</vt:lpstr>
      <vt:lpstr>visualization 1: how does poverty look across America?</vt:lpstr>
      <vt:lpstr>What are the states with the highest poverty rates?</vt:lpstr>
      <vt:lpstr>Poverty Rate Change last ten years</vt:lpstr>
      <vt:lpstr>How the state poverty rates look over time</vt:lpstr>
      <vt:lpstr>Flooding. Who Is it good for?</vt:lpstr>
      <vt:lpstr>Visualization 2: where has flooding increased the most?</vt:lpstr>
      <vt:lpstr>Flooding across the US is Increasing</vt:lpstr>
      <vt:lpstr>Visualization 4: Where is it increasing the most</vt:lpstr>
      <vt:lpstr>And when we zoom out further the predominance become even more clear</vt:lpstr>
      <vt:lpstr>These areas are also seeing an uptick in poverty</vt:lpstr>
      <vt:lpstr>Visualization 5: how much is flooding Increasing across Iowa?</vt:lpstr>
      <vt:lpstr>How do our heatmaps look when overlayed</vt:lpstr>
      <vt:lpstr>The Damages</vt:lpstr>
      <vt:lpstr>FEMA flood Costs per state</vt:lpstr>
      <vt:lpstr>Visualization 8</vt:lpstr>
      <vt:lpstr>Final Take aways: what did we find</vt:lpstr>
      <vt:lpstr>Datasets used, methodology </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and poverty</dc:title>
  <dc:creator>Brett Claus</dc:creator>
  <cp:lastModifiedBy>Brett Claus</cp:lastModifiedBy>
  <cp:revision>1</cp:revision>
  <dcterms:created xsi:type="dcterms:W3CDTF">2023-11-03T00:11:37Z</dcterms:created>
  <dcterms:modified xsi:type="dcterms:W3CDTF">2023-11-07T20:49:23Z</dcterms:modified>
</cp:coreProperties>
</file>